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6" r:id="rId2"/>
  </p:sldMasterIdLst>
  <p:notesMasterIdLst>
    <p:notesMasterId r:id="rId24"/>
  </p:notesMasterIdLst>
  <p:sldIdLst>
    <p:sldId id="256" r:id="rId3"/>
    <p:sldId id="257" r:id="rId4"/>
    <p:sldId id="264" r:id="rId5"/>
    <p:sldId id="265" r:id="rId6"/>
    <p:sldId id="266" r:id="rId7"/>
    <p:sldId id="281" r:id="rId8"/>
    <p:sldId id="282" r:id="rId9"/>
    <p:sldId id="258" r:id="rId10"/>
    <p:sldId id="261" r:id="rId11"/>
    <p:sldId id="274" r:id="rId12"/>
    <p:sldId id="262" r:id="rId13"/>
    <p:sldId id="263" r:id="rId14"/>
    <p:sldId id="267" r:id="rId15"/>
    <p:sldId id="268" r:id="rId16"/>
    <p:sldId id="269" r:id="rId17"/>
    <p:sldId id="271" r:id="rId18"/>
    <p:sldId id="278" r:id="rId19"/>
    <p:sldId id="275" r:id="rId20"/>
    <p:sldId id="280" r:id="rId21"/>
    <p:sldId id="259" r:id="rId22"/>
    <p:sldId id="276" r:id="rId23"/>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5180" autoAdjust="0"/>
  </p:normalViewPr>
  <p:slideViewPr>
    <p:cSldViewPr snapToGrid="0">
      <p:cViewPr varScale="1">
        <p:scale>
          <a:sx n="89" d="100"/>
          <a:sy n="89" d="100"/>
        </p:scale>
        <p:origin x="1080"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25T15:29:20.301"/>
    </inkml:context>
    <inkml:brush xml:id="br0">
      <inkml:brushProperty name="width" value="0.35" units="cm"/>
      <inkml:brushProperty name="height" value="0.35" units="cm"/>
      <inkml:brushProperty name="color" value="#FFFFFF"/>
    </inkml:brush>
  </inkml:definitions>
  <inkml:trace contextRef="#ctx0" brushRef="#br0">1 225 24575,'0'-2'0,"0"0"0,1 1 0,0-1 0,-1 1 0,1-1 0,0 1 0,0-1 0,0 1 0,0-1 0,0 1 0,0 0 0,1 0 0,-1-1 0,0 1 0,0 0 0,1 0 0,-1 0 0,1 0 0,-1 1 0,1-1 0,0 0 0,-1 1 0,1-1 0,-1 1 0,1-1 0,0 1 0,1 0 0,50-8 0,-20 10 0,0 0 0,51 12 0,35 4 0,-31-13 0,137-9 0,-119-16 0,-78 13 0,1 1 0,32-2 0,125 8 0,27-3 0,-199 2 0,-1 0 0,0-2 0,-1 0 0,1 0 0,0-1 0,-1-1 0,0 0 0,21-12 0,-32 17 0,0-1 0,0 1 0,0-1 0,0 1 0,-1-1 0,1 0 0,0 0 0,0 1 0,0-1 0,-1 0 0,1 0 0,-1 0 0,1 0 0,0 0 0,-1 0 0,0 0 0,1 0 0,-1 0 0,1 0 0,-1 0 0,0 0 0,0 0 0,0 0 0,0 0 0,0 0 0,0 0 0,0 0 0,0 0 0,0 0 0,-1-2 0,0 1 0,0 0 0,-1 0 0,1 0 0,-1 0 0,1 0 0,-1 0 0,0 0 0,0 1 0,0-1 0,0 1 0,0-1 0,-4-1 0,-8-4 0,-1 0 0,-29-9 0,42 15 0,-35-11 0,-1 1 0,-1 2 0,1 1 0,-1 2 0,-42-1 0,-124 12 0,178-2 0,0 1 0,0 2 0,0 0 0,1 2 0,-38 16 0,28-7 0,-1 2 0,-48 34 0,84-52 0,-1 0 0,1-1 0,0 1 0,-1 0 0,1 0 0,0 0 0,0 0 0,0 0 0,0 0 0,0 1 0,0-1 0,0 0 0,0 1 0,0-1 0,1 0 0,-1 1 0,1-1 0,-2 4 0,3-5 0,-1 1 0,0 0 0,1 0 0,-1-1 0,0 1 0,1 0 0,-1-1 0,1 1 0,0-1 0,-1 1 0,1 0 0,-1-1 0,1 0 0,0 1 0,-1-1 0,1 1 0,0-1 0,0 0 0,-1 1 0,1-1 0,0 0 0,0 0 0,0 1 0,-1-1 0,2 0 0,12 2 0,0 0 0,0-2 0,16 0 0,-19 0 0,920-4 0,-908 3 0,1-1 0,-1-1 0,0 0 0,0-2 0,-1-1 0,25-10 0,124-62 0,-97 41 0,-70 35 0,0 0 0,-1 1 0,1-1 0,0 1 0,0-1 0,1 1 0,-1 1 0,0-1 0,0 0 0,0 1 0,1 0 0,-1 0 0,0 0 0,0 1 0,0 0 0,1-1 0,-1 1 0,0 1 0,4 1 0,-3-1 0,-1 1 0,0 0 0,1 0 0,-2 1 0,1-1 0,0 1 0,0 0 0,-1 0 0,0 0 0,0 1 0,0-1 0,-1 1 0,1-1 0,3 10 0,35 80 0,23 58 0,-57-131 0,-1-1 0,-1 1 0,0 0 0,-2 1 0,1 29 0,-4-42 0,0 0 0,0 0 0,-1 0 0,-1 0 0,0 0 0,0 0 0,-1 0 0,0 0 0,0-1 0,-1 0 0,0 1 0,0-1 0,-6 7 0,2-6 0,1 0 0,-1-1 0,-1 0 0,0 0 0,0-1 0,0 0 0,-1 0 0,0-1 0,-17 7 0,-1 0 0,-1-2 0,-1 0 0,-50 10 0,-59 17 0,106-27 0,0-1 0,0-2 0,0-1 0,-1-1 0,-60 1 0,89-7 0,1 0 0,0-1 0,-1 1 0,1-1 0,-1 0 0,1-1 0,-6-2 0,9 4 0,0-1 0,0 1 0,0 0 0,1-1 0,-1 0 0,0 1 0,0-1 0,1 1 0,-1-1 0,1 0 0,-1 1 0,0-1 0,1 0 0,0 0 0,-1 0 0,1 1 0,-1-1 0,1 0 0,0 0 0,-1 0 0,1 0 0,0 0 0,0 0 0,0 0 0,0 1 0,0-1 0,0 0 0,0 0 0,0 0 0,0 0 0,0 0 0,1 0 0,-1 0 0,0 0 0,1 1 0,-1-1 0,0 0 0,1 0 0,-1 0 0,1 1 0,-1-1 0,1 0 0,1 0 0,12-17 0,1 0 0,0 2 0,2 0 0,18-14 0,30-29 0,-38 27 0,-1 0 0,-1-2 0,-2 0 0,36-72 0,-53 92 0,2 1 0,0-1 0,1 1 0,0 1 0,0 0 0,22-20 0,-27 28 0,0 1 0,0 0 0,0 0 0,0 0 0,1 0 0,-1 1 0,1 0 0,0 0 0,-1 0 0,1 0 0,0 1 0,0 0 0,0 0 0,0 0 0,0 1 0,1 0 0,-1-1 0,0 2 0,0-1 0,0 1 0,0 0 0,0 0 0,0 0 0,6 3 0,-9-4 0,1 1 0,-1 0 0,0 0 0,0 1 0,0-1 0,0 0 0,0 1 0,0-1 0,0 1 0,0-1 0,2 4 0,-4-5 0,1 1 0,-1 0 0,0 0 0,1-1 0,-1 1 0,0 0 0,1 0 0,-1-1 0,0 1 0,0 0 0,0 0 0,0 0 0,0-1 0,0 1 0,0 0 0,0 0 0,0 0 0,0 0 0,0-1 0,-1 1 0,1 0 0,0 0 0,-1 0 0,-1 2 0,0-1 0,0 1 0,0-1 0,0 0 0,0 0 0,-1 0 0,1 0 0,-1 0 0,0-1 0,1 1 0,-1-1 0,0 1 0,0-1 0,0 0 0,0 0 0,-4 0 0,-104 22 0,-1-6 0,0-4 0,-134-3 0,90-11 0,-65 3 0,185 4 0,1 1 0,0 2 0,0 1 0,1 2 0,0 1 0,-40 23 0,-90 33 0,130-56 13,2 1-1,-56 33 1,23-11-1416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FC6B1-D6DE-48BC-B764-EC730EAD77C7}" type="datetimeFigureOut">
              <a:rPr lang="de-DE" smtClean="0"/>
              <a:t>21.03.2023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B342B-E0F6-4A27-BE2E-8D239694A8A6}" type="slidenum">
              <a:rPr lang="de-DE" smtClean="0"/>
              <a:t>‹#›</a:t>
            </a:fld>
            <a:endParaRPr lang="de-DE"/>
          </a:p>
        </p:txBody>
      </p:sp>
    </p:spTree>
    <p:extLst>
      <p:ext uri="{BB962C8B-B14F-4D97-AF65-F5344CB8AC3E}">
        <p14:creationId xmlns:p14="http://schemas.microsoft.com/office/powerpoint/2010/main" val="290103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Disclaimer: Hauptvortragende J. -&gt; </a:t>
            </a:r>
            <a:r>
              <a:rPr lang="de-DE" dirty="0" err="1"/>
              <a:t>play</a:t>
            </a:r>
            <a:r>
              <a:rPr lang="de-DE" dirty="0"/>
              <a:t> </a:t>
            </a:r>
            <a:r>
              <a:rPr lang="de-DE" dirty="0" err="1"/>
              <a:t>your</a:t>
            </a:r>
            <a:r>
              <a:rPr lang="de-DE" dirty="0"/>
              <a:t> </a:t>
            </a:r>
            <a:r>
              <a:rPr lang="de-DE" dirty="0" err="1"/>
              <a:t>strength</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a:t>
            </a:fld>
            <a:endParaRPr lang="de-DE"/>
          </a:p>
        </p:txBody>
      </p:sp>
    </p:spTree>
    <p:extLst>
      <p:ext uri="{BB962C8B-B14F-4D97-AF65-F5344CB8AC3E}">
        <p14:creationId xmlns:p14="http://schemas.microsoft.com/office/powerpoint/2010/main" val="1054203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374151"/>
                </a:solidFill>
                <a:effectLst/>
                <a:latin typeface="Söhne"/>
              </a:rPr>
              <a:t>By exploring the ways in which physics and mathematics can inspire creativity and artistic expression, we are highlighting the beauty and complexity of both the natural world and the human imagination.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Fraktale nicht nur als eindrucksvoller Anblick oder hübsche Formen </a:t>
            </a:r>
            <a:r>
              <a:rPr lang="de-DE" dirty="0">
                <a:sym typeface="Wingdings" panose="05000000000000000000" pitchFamily="2" charset="2"/>
              </a:rPr>
              <a:t> </a:t>
            </a:r>
            <a:r>
              <a:rPr lang="de-DE" dirty="0"/>
              <a:t>Fraktale als einnehmende, immersive Erfahrung</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10</a:t>
            </a:fld>
            <a:endParaRPr lang="de-DE"/>
          </a:p>
        </p:txBody>
      </p:sp>
    </p:spTree>
    <p:extLst>
      <p:ext uri="{BB962C8B-B14F-4D97-AF65-F5344CB8AC3E}">
        <p14:creationId xmlns:p14="http://schemas.microsoft.com/office/powerpoint/2010/main" val="331305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Ultrasound 40kHz</a:t>
            </a:r>
          </a:p>
          <a:p>
            <a:r>
              <a:rPr lang="de-DE" dirty="0"/>
              <a:t>Range 2cm bis 4m</a:t>
            </a:r>
          </a:p>
        </p:txBody>
      </p:sp>
      <p:sp>
        <p:nvSpPr>
          <p:cNvPr id="4" name="Foliennummernplatzhalter 3"/>
          <p:cNvSpPr>
            <a:spLocks noGrp="1"/>
          </p:cNvSpPr>
          <p:nvPr>
            <p:ph type="sldNum" sz="quarter" idx="5"/>
          </p:nvPr>
        </p:nvSpPr>
        <p:spPr/>
        <p:txBody>
          <a:bodyPr/>
          <a:lstStyle/>
          <a:p>
            <a:fld id="{E83B342B-E0F6-4A27-BE2E-8D239694A8A6}" type="slidenum">
              <a:rPr lang="de-DE" smtClean="0"/>
              <a:t>11</a:t>
            </a:fld>
            <a:endParaRPr lang="de-DE"/>
          </a:p>
        </p:txBody>
      </p:sp>
    </p:spTree>
    <p:extLst>
      <p:ext uri="{BB962C8B-B14F-4D97-AF65-F5344CB8AC3E}">
        <p14:creationId xmlns:p14="http://schemas.microsoft.com/office/powerpoint/2010/main" val="1079886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Es gibt eine Art goldene Mitte bei der der Gewinn von Sensitivität durch Radius erreicht wird, danach wieder abfällt</a:t>
            </a:r>
          </a:p>
          <a:p>
            <a:pPr marL="171450" indent="-171450">
              <a:buFont typeface="Arial" panose="020B0604020202020204" pitchFamily="34" charset="0"/>
              <a:buChar char="•"/>
            </a:pPr>
            <a:r>
              <a:rPr lang="de-DE" dirty="0"/>
              <a:t>Sensitivität meint Signal to Noise Ratio</a:t>
            </a:r>
          </a:p>
        </p:txBody>
      </p:sp>
      <p:sp>
        <p:nvSpPr>
          <p:cNvPr id="4" name="Foliennummernplatzhalter 3"/>
          <p:cNvSpPr>
            <a:spLocks noGrp="1"/>
          </p:cNvSpPr>
          <p:nvPr>
            <p:ph type="sldNum" sz="quarter" idx="5"/>
          </p:nvPr>
        </p:nvSpPr>
        <p:spPr/>
        <p:txBody>
          <a:bodyPr/>
          <a:lstStyle/>
          <a:p>
            <a:fld id="{E83B342B-E0F6-4A27-BE2E-8D239694A8A6}" type="slidenum">
              <a:rPr lang="de-DE" smtClean="0"/>
              <a:t>12</a:t>
            </a:fld>
            <a:endParaRPr lang="de-DE"/>
          </a:p>
        </p:txBody>
      </p:sp>
    </p:spTree>
    <p:extLst>
      <p:ext uri="{BB962C8B-B14F-4D97-AF65-F5344CB8AC3E}">
        <p14:creationId xmlns:p14="http://schemas.microsoft.com/office/powerpoint/2010/main" val="254492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i="0" dirty="0">
                <a:solidFill>
                  <a:srgbClr val="374151"/>
                </a:solidFill>
                <a:effectLst/>
                <a:latin typeface="Söhne"/>
              </a:rPr>
              <a:t>Das Verfahren funktioniert wie folgt: Die Entfernung von einem unbekannten Punkt (z.B. einem GPS-Gerät) zu jedem der drei Referenzpunkte wird gemessen. Anschließend wird ein Kreis um jeden der Referenzpunkte mit dem entsprechenden Radius gezogen, wobei der Radius gleich der gemessenen Entfernung ist. Die Schnittpunkte dieser drei Kreise bilden einen Punkt im Raum, der die gesuchte Position des unbekannten Objekts darstellt.</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13</a:t>
            </a:fld>
            <a:endParaRPr lang="de-DE"/>
          </a:p>
        </p:txBody>
      </p:sp>
    </p:spTree>
    <p:extLst>
      <p:ext uri="{BB962C8B-B14F-4D97-AF65-F5344CB8AC3E}">
        <p14:creationId xmlns:p14="http://schemas.microsoft.com/office/powerpoint/2010/main" val="2993857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14</a:t>
            </a:fld>
            <a:endParaRPr lang="de-DE"/>
          </a:p>
        </p:txBody>
      </p:sp>
    </p:spTree>
    <p:extLst>
      <p:ext uri="{BB962C8B-B14F-4D97-AF65-F5344CB8AC3E}">
        <p14:creationId xmlns:p14="http://schemas.microsoft.com/office/powerpoint/2010/main" val="3515064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Falls nachgefragt wird:</a:t>
            </a:r>
          </a:p>
          <a:p>
            <a:pPr marL="171450" indent="-171450">
              <a:buFont typeface="Arial" panose="020B0604020202020204" pitchFamily="34" charset="0"/>
              <a:buChar char="•"/>
            </a:pPr>
            <a:r>
              <a:rPr lang="de-DE" dirty="0"/>
              <a:t>Signalverstärker: Operationsverstärker (Sensitivität kontrollieren mit Potentiometer) mit Widerständen</a:t>
            </a:r>
          </a:p>
          <a:p>
            <a:pPr marL="171450" indent="-171450">
              <a:buFont typeface="Arial" panose="020B0604020202020204" pitchFamily="34" charset="0"/>
              <a:buChar char="•"/>
            </a:pPr>
            <a:r>
              <a:rPr lang="de-DE" dirty="0">
                <a:sym typeface="Wingdings" panose="05000000000000000000" pitchFamily="2" charset="2"/>
              </a:rPr>
              <a:t> Enthält </a:t>
            </a:r>
            <a:r>
              <a:rPr lang="de-DE" dirty="0" err="1">
                <a:sym typeface="Wingdings" panose="05000000000000000000" pitchFamily="2" charset="2"/>
              </a:rPr>
              <a:t>Zener</a:t>
            </a:r>
            <a:r>
              <a:rPr lang="de-DE" dirty="0">
                <a:sym typeface="Wingdings" panose="05000000000000000000" pitchFamily="2" charset="2"/>
              </a:rPr>
              <a:t> Diode  begrenzt Signal auf 5V (Spannung reduzieren um für Microcontroller brauchbar zu machen)</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15</a:t>
            </a:fld>
            <a:endParaRPr lang="de-DE"/>
          </a:p>
        </p:txBody>
      </p:sp>
    </p:spTree>
    <p:extLst>
      <p:ext uri="{BB962C8B-B14F-4D97-AF65-F5344CB8AC3E}">
        <p14:creationId xmlns:p14="http://schemas.microsoft.com/office/powerpoint/2010/main" val="934734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Socket = </a:t>
            </a:r>
            <a:r>
              <a:rPr lang="de-DE" dirty="0" err="1"/>
              <a:t>low</a:t>
            </a:r>
            <a:r>
              <a:rPr lang="de-DE" dirty="0"/>
              <a:t> </a:t>
            </a:r>
            <a:r>
              <a:rPr lang="de-DE" dirty="0" err="1"/>
              <a:t>level</a:t>
            </a:r>
            <a:r>
              <a:rPr lang="de-DE" dirty="0"/>
              <a:t> Python </a:t>
            </a:r>
            <a:r>
              <a:rPr lang="de-DE" dirty="0" err="1"/>
              <a:t>library</a:t>
            </a:r>
            <a:r>
              <a:rPr lang="de-DE" dirty="0"/>
              <a:t>, </a:t>
            </a:r>
            <a:r>
              <a:rPr lang="de-DE" dirty="0" err="1"/>
              <a:t>inter</a:t>
            </a:r>
            <a:r>
              <a:rPr lang="de-DE" dirty="0"/>
              <a:t> </a:t>
            </a:r>
            <a:r>
              <a:rPr lang="de-DE" dirty="0" err="1"/>
              <a:t>process</a:t>
            </a:r>
            <a:r>
              <a:rPr lang="de-DE" dirty="0"/>
              <a:t> </a:t>
            </a:r>
            <a:r>
              <a:rPr lang="de-DE" dirty="0" err="1"/>
              <a:t>communication</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16</a:t>
            </a:fld>
            <a:endParaRPr lang="de-DE"/>
          </a:p>
        </p:txBody>
      </p:sp>
    </p:spTree>
    <p:extLst>
      <p:ext uri="{BB962C8B-B14F-4D97-AF65-F5344CB8AC3E}">
        <p14:creationId xmlns:p14="http://schemas.microsoft.com/office/powerpoint/2010/main" val="1552300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Mandelbrot berechnen im </a:t>
            </a:r>
            <a:r>
              <a:rPr lang="de-DE" dirty="0" err="1"/>
              <a:t>fragment</a:t>
            </a:r>
            <a:r>
              <a:rPr lang="de-DE" dirty="0"/>
              <a:t> </a:t>
            </a:r>
            <a:r>
              <a:rPr lang="de-DE" dirty="0" err="1"/>
              <a:t>shader</a:t>
            </a:r>
            <a:r>
              <a:rPr lang="de-DE" dirty="0"/>
              <a:t> die vom </a:t>
            </a:r>
            <a:r>
              <a:rPr lang="de-DE" dirty="0" err="1"/>
              <a:t>Render</a:t>
            </a:r>
            <a:r>
              <a:rPr lang="de-DE" dirty="0"/>
              <a:t> </a:t>
            </a:r>
            <a:r>
              <a:rPr lang="de-DE" dirty="0" err="1"/>
              <a:t>recalled</a:t>
            </a:r>
            <a:r>
              <a:rPr lang="de-DE" dirty="0"/>
              <a:t> werden, Plotten im Main</a:t>
            </a:r>
          </a:p>
          <a:p>
            <a:endParaRPr lang="de-DE" dirty="0"/>
          </a:p>
          <a:p>
            <a:r>
              <a:rPr lang="de-DE" dirty="0" err="1"/>
              <a:t>Abb</a:t>
            </a:r>
            <a:r>
              <a:rPr lang="de-DE" dirty="0"/>
              <a:t> für setup2, setp1 hat nur den roten </a:t>
            </a:r>
            <a:r>
              <a:rPr lang="de-DE" dirty="0" err="1"/>
              <a:t>main</a:t>
            </a:r>
            <a:r>
              <a:rPr lang="de-DE" dirty="0"/>
              <a:t> </a:t>
            </a:r>
            <a:r>
              <a:rPr lang="de-DE" dirty="0" err="1"/>
              <a:t>thread</a:t>
            </a:r>
            <a:r>
              <a:rPr lang="de-DE" dirty="0"/>
              <a:t> und </a:t>
            </a:r>
            <a:r>
              <a:rPr lang="de-DE" dirty="0" err="1"/>
              <a:t>setup</a:t>
            </a:r>
            <a:r>
              <a:rPr lang="de-DE" dirty="0"/>
              <a:t> passiert im loop</a:t>
            </a:r>
          </a:p>
        </p:txBody>
      </p:sp>
      <p:sp>
        <p:nvSpPr>
          <p:cNvPr id="4" name="Foliennummernplatzhalter 3"/>
          <p:cNvSpPr>
            <a:spLocks noGrp="1"/>
          </p:cNvSpPr>
          <p:nvPr>
            <p:ph type="sldNum" sz="quarter" idx="5"/>
          </p:nvPr>
        </p:nvSpPr>
        <p:spPr/>
        <p:txBody>
          <a:bodyPr/>
          <a:lstStyle/>
          <a:p>
            <a:fld id="{E83B342B-E0F6-4A27-BE2E-8D239694A8A6}" type="slidenum">
              <a:rPr lang="de-DE" smtClean="0"/>
              <a:t>17</a:t>
            </a:fld>
            <a:endParaRPr lang="de-DE"/>
          </a:p>
        </p:txBody>
      </p:sp>
    </p:spTree>
    <p:extLst>
      <p:ext uri="{BB962C8B-B14F-4D97-AF65-F5344CB8AC3E}">
        <p14:creationId xmlns:p14="http://schemas.microsoft.com/office/powerpoint/2010/main" val="3539041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18</a:t>
            </a:fld>
            <a:endParaRPr lang="de-DE"/>
          </a:p>
        </p:txBody>
      </p:sp>
    </p:spTree>
    <p:extLst>
      <p:ext uri="{BB962C8B-B14F-4D97-AF65-F5344CB8AC3E}">
        <p14:creationId xmlns:p14="http://schemas.microsoft.com/office/powerpoint/2010/main" val="604787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21</a:t>
            </a:fld>
            <a:endParaRPr lang="de-DE"/>
          </a:p>
        </p:txBody>
      </p:sp>
    </p:spTree>
    <p:extLst>
      <p:ext uri="{BB962C8B-B14F-4D97-AF65-F5344CB8AC3E}">
        <p14:creationId xmlns:p14="http://schemas.microsoft.com/office/powerpoint/2010/main" val="349332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2</a:t>
            </a:fld>
            <a:endParaRPr lang="de-DE"/>
          </a:p>
        </p:txBody>
      </p:sp>
    </p:spTree>
    <p:extLst>
      <p:ext uri="{BB962C8B-B14F-4D97-AF65-F5344CB8AC3E}">
        <p14:creationId xmlns:p14="http://schemas.microsoft.com/office/powerpoint/2010/main" val="210914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Physik als Werkzeug für Verständnis und Interpretation der Welt</a:t>
            </a:r>
          </a:p>
          <a:p>
            <a:pPr marL="171450" indent="-171450">
              <a:buFont typeface="Arial" panose="020B0604020202020204" pitchFamily="34" charset="0"/>
              <a:buChar char="•"/>
            </a:pPr>
            <a:r>
              <a:rPr lang="de-DE" dirty="0"/>
              <a:t>Kunst als Ausdruck vom der Welt bzw. dem menschlichen Erleben dieser </a:t>
            </a:r>
          </a:p>
          <a:p>
            <a:pPr marL="171450" indent="-171450">
              <a:buFont typeface="Arial" panose="020B0604020202020204" pitchFamily="34" charset="0"/>
              <a:buChar char="•"/>
            </a:pPr>
            <a:r>
              <a:rPr lang="de-DE" dirty="0"/>
              <a:t>Mathematik hilft der Physik Ausdruck zu verleihen (Werkzeuge und Techniken zum Schreiben und Abstrahieren) </a:t>
            </a:r>
            <a:r>
              <a:rPr lang="de-DE" dirty="0">
                <a:sym typeface="Wingdings" panose="05000000000000000000" pitchFamily="2" charset="2"/>
              </a:rPr>
              <a:t> Modelle und Gleichungen finden, die physikalische Systeme beschreiben</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3</a:t>
            </a:fld>
            <a:endParaRPr lang="de-DE"/>
          </a:p>
        </p:txBody>
      </p:sp>
    </p:spTree>
    <p:extLst>
      <p:ext uri="{BB962C8B-B14F-4D97-AF65-F5344CB8AC3E}">
        <p14:creationId xmlns:p14="http://schemas.microsoft.com/office/powerpoint/2010/main" val="137732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Sich wiederholende Muster </a:t>
            </a:r>
            <a:r>
              <a:rPr lang="de-DE" dirty="0">
                <a:sym typeface="Wingdings" panose="05000000000000000000" pitchFamily="2" charset="2"/>
              </a:rPr>
              <a:t> </a:t>
            </a:r>
            <a:r>
              <a:rPr lang="de-DE" dirty="0"/>
              <a:t>unendlich weit reinzoomen und identische Kopie des Originals finden</a:t>
            </a:r>
          </a:p>
          <a:p>
            <a:pPr marL="171450" indent="-171450">
              <a:buFont typeface="Arial" panose="020B0604020202020204" pitchFamily="34" charset="0"/>
              <a:buChar char="•"/>
            </a:pPr>
            <a:r>
              <a:rPr lang="de-DE" b="0" i="0" dirty="0">
                <a:solidFill>
                  <a:srgbClr val="374151"/>
                </a:solidFill>
                <a:effectLst/>
                <a:latin typeface="Söhne"/>
              </a:rPr>
              <a:t>Fraktal ist ein Objekt, das selbstähnliche Muster bei unterschiedlichen Skalierungen aufweist, was bedeutet, dass es unabhängig von der Vergrößerungsstufe ähnlich aussieht.</a:t>
            </a: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4</a:t>
            </a:fld>
            <a:endParaRPr lang="de-DE"/>
          </a:p>
        </p:txBody>
      </p:sp>
    </p:spTree>
    <p:extLst>
      <p:ext uri="{BB962C8B-B14F-4D97-AF65-F5344CB8AC3E}">
        <p14:creationId xmlns:p14="http://schemas.microsoft.com/office/powerpoint/2010/main" val="1683555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Nicht nur ganzzahlige Angaben topologische Dimension </a:t>
            </a:r>
            <a:r>
              <a:rPr lang="de-DE" dirty="0">
                <a:sym typeface="Wingdings" panose="05000000000000000000" pitchFamily="2" charset="2"/>
              </a:rPr>
              <a:t></a:t>
            </a:r>
            <a:r>
              <a:rPr lang="de-DE" dirty="0"/>
              <a:t> Linie = 1D, Fläche = 2D und Raum = 3D</a:t>
            </a:r>
          </a:p>
          <a:p>
            <a:pPr marL="628650" lvl="1" indent="-171450">
              <a:buFont typeface="Arial" panose="020B0604020202020204" pitchFamily="34" charset="0"/>
              <a:buChar char="•"/>
            </a:pPr>
            <a:r>
              <a:rPr lang="de-DE" dirty="0" err="1"/>
              <a:t>Kochsche</a:t>
            </a:r>
            <a:r>
              <a:rPr lang="de-DE" dirty="0"/>
              <a:t> Schneeflocke topologisch 1D, aber fraktale Dimension 1,262</a:t>
            </a:r>
          </a:p>
          <a:p>
            <a:pPr marL="628650" lvl="1" indent="-171450">
              <a:buFont typeface="Arial" panose="020B0604020202020204" pitchFamily="34" charset="0"/>
              <a:buChar char="•"/>
            </a:pPr>
            <a:r>
              <a:rPr lang="de-DE" dirty="0"/>
              <a:t>Raue Oberfläche topologisch 2D, aber fraktale Dimension z.B. 2,3</a:t>
            </a:r>
          </a:p>
          <a:p>
            <a:pPr marL="171450" lvl="0" indent="-171450">
              <a:buFont typeface="Arial" panose="020B0604020202020204" pitchFamily="34" charset="0"/>
              <a:buChar char="•"/>
            </a:pPr>
            <a:r>
              <a:rPr lang="de-DE" dirty="0"/>
              <a:t>Berechnung: gucken, </a:t>
            </a:r>
            <a:r>
              <a:rPr lang="de-DE" b="0" i="0" dirty="0">
                <a:solidFill>
                  <a:srgbClr val="374151"/>
                </a:solidFill>
                <a:effectLst/>
                <a:latin typeface="Söhne"/>
              </a:rPr>
              <a:t>wie sich die Anzahl der selbstähnlichen Teile im Fraktal ändert, wenn sich die Skalierung ändert</a:t>
            </a:r>
          </a:p>
          <a:p>
            <a:pPr marL="628650" lvl="1" indent="-171450">
              <a:buFont typeface="Arial" panose="020B0604020202020204" pitchFamily="34" charset="0"/>
              <a:buChar char="•"/>
            </a:pPr>
            <a:r>
              <a:rPr lang="de-DE" b="0" i="0" dirty="0">
                <a:solidFill>
                  <a:srgbClr val="374151"/>
                </a:solidFill>
                <a:effectLst/>
                <a:latin typeface="Söhne"/>
              </a:rPr>
              <a:t>D.h. geometrischen Eigenschaften eines Fraktals im Verhältnis zur Skalierung bleiben erhalten</a:t>
            </a:r>
          </a:p>
          <a:p>
            <a:pPr marL="628650" lvl="1" indent="-171450">
              <a:buFont typeface="Arial" panose="020B0604020202020204" pitchFamily="34" charset="0"/>
              <a:buChar char="•"/>
            </a:pPr>
            <a:r>
              <a:rPr lang="de-DE" b="0" i="0" dirty="0">
                <a:solidFill>
                  <a:srgbClr val="374151"/>
                </a:solidFill>
                <a:effectLst/>
                <a:latin typeface="Söhne"/>
              </a:rPr>
              <a:t>Wenn die Anzahl der selbstähnlichen Teile schnell zunimmt, wenn die Skalierung abnimmt, dann hat das Fraktal eine hohe Fraktale Dimension.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Stark vereinfacht: </a:t>
            </a:r>
            <a:r>
              <a:rPr lang="de-DE" b="0" i="0" dirty="0">
                <a:solidFill>
                  <a:srgbClr val="374151"/>
                </a:solidFill>
                <a:effectLst/>
                <a:latin typeface="Söhne"/>
              </a:rPr>
              <a:t>wie schnell oder langsam verändert sich die Komplexität des Musters beim Reinzoomen (beachte: </a:t>
            </a:r>
            <a:r>
              <a:rPr lang="de-DE" dirty="0"/>
              <a:t>Fraktale unregelmäßige Muster)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b="0" i="0" dirty="0">
                <a:solidFill>
                  <a:srgbClr val="374151"/>
                </a:solidFill>
                <a:effectLst/>
                <a:latin typeface="Söhne"/>
              </a:rPr>
              <a:t>1,5 bedeutet Struktur mehr chaotisch als glatte Linie (1), aber weniger chaotisch als eine zufällige Struktur</a:t>
            </a:r>
          </a:p>
        </p:txBody>
      </p:sp>
      <p:sp>
        <p:nvSpPr>
          <p:cNvPr id="4" name="Foliennummernplatzhalter 3"/>
          <p:cNvSpPr>
            <a:spLocks noGrp="1"/>
          </p:cNvSpPr>
          <p:nvPr>
            <p:ph type="sldNum" sz="quarter" idx="5"/>
          </p:nvPr>
        </p:nvSpPr>
        <p:spPr/>
        <p:txBody>
          <a:bodyPr/>
          <a:lstStyle/>
          <a:p>
            <a:fld id="{E83B342B-E0F6-4A27-BE2E-8D239694A8A6}" type="slidenum">
              <a:rPr lang="de-DE" smtClean="0"/>
              <a:t>5</a:t>
            </a:fld>
            <a:endParaRPr lang="de-DE"/>
          </a:p>
        </p:txBody>
      </p:sp>
    </p:spTree>
    <p:extLst>
      <p:ext uri="{BB962C8B-B14F-4D97-AF65-F5344CB8AC3E}">
        <p14:creationId xmlns:p14="http://schemas.microsoft.com/office/powerpoint/2010/main" val="3989359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meine ich mit?: Masse von geometrischen Körpern verändert sich durch Skalierung</a:t>
            </a:r>
          </a:p>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6</a:t>
            </a:fld>
            <a:endParaRPr lang="de-DE"/>
          </a:p>
        </p:txBody>
      </p:sp>
    </p:spTree>
    <p:extLst>
      <p:ext uri="{BB962C8B-B14F-4D97-AF65-F5344CB8AC3E}">
        <p14:creationId xmlns:p14="http://schemas.microsoft.com/office/powerpoint/2010/main" val="3011410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7</a:t>
            </a:fld>
            <a:endParaRPr lang="de-DE"/>
          </a:p>
        </p:txBody>
      </p:sp>
    </p:spTree>
    <p:extLst>
      <p:ext uri="{BB962C8B-B14F-4D97-AF65-F5344CB8AC3E}">
        <p14:creationId xmlns:p14="http://schemas.microsoft.com/office/powerpoint/2010/main" val="178033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Keine unnötige Idealisierung wie in anderen Modellen </a:t>
            </a:r>
            <a:r>
              <a:rPr lang="de-DE" dirty="0">
                <a:sym typeface="Wingdings" panose="05000000000000000000" pitchFamily="2" charset="2"/>
              </a:rPr>
              <a:t> durch Approximation gehen feinere Details verloren</a:t>
            </a:r>
          </a:p>
          <a:p>
            <a:pPr marL="171450" indent="-171450">
              <a:buFont typeface="Arial" panose="020B0604020202020204" pitchFamily="34" charset="0"/>
              <a:buChar char="•"/>
            </a:pPr>
            <a:r>
              <a:rPr lang="de-DE" b="0" i="0" dirty="0">
                <a:solidFill>
                  <a:srgbClr val="374151"/>
                </a:solidFill>
                <a:effectLst/>
                <a:latin typeface="Söhne"/>
              </a:rPr>
              <a:t>komplexes mathematisches Objekt durch einen iterativen Algorithmus definiert</a:t>
            </a:r>
          </a:p>
          <a:p>
            <a:pPr marL="171450" indent="-171450">
              <a:buFont typeface="Arial" panose="020B0604020202020204" pitchFamily="34" charset="0"/>
              <a:buChar char="•"/>
            </a:pPr>
            <a:r>
              <a:rPr lang="de-DE" b="0" i="0" dirty="0">
                <a:solidFill>
                  <a:srgbClr val="374151"/>
                </a:solidFill>
                <a:effectLst/>
                <a:latin typeface="Söhne"/>
              </a:rPr>
              <a:t>z und c = komplexe Zahlen. Wenn wir mit einem gegebenen Wert von c beginnen, wenden wir den Algorithmus wiederholt auf das vorherige Ergebnis an, um eine Folge von komplexen Zahlen zu erzeugen. Wenn der Betrag irgendeiner Zahl in der Folge jemals größer als 2 wird, wird der Algorithmus als divergent betrachtet und c gilt als außerhalb der Mandelbrot-Menge. Wenn die Folge niemals divergiert, gilt c als innerhalb der Mandelbrot-Menge.</a:t>
            </a:r>
          </a:p>
          <a:p>
            <a:pPr marL="171450" indent="-171450">
              <a:buFont typeface="Arial" panose="020B0604020202020204" pitchFamily="34" charset="0"/>
              <a:buChar char="•"/>
            </a:pPr>
            <a:r>
              <a:rPr lang="de-DE" b="0" i="0" dirty="0">
                <a:solidFill>
                  <a:srgbClr val="374151"/>
                </a:solidFill>
                <a:effectLst/>
                <a:latin typeface="Söhne"/>
              </a:rPr>
              <a:t>visuelle Darstellung der Mandelbrot-Menge: </a:t>
            </a:r>
          </a:p>
          <a:p>
            <a:pPr marL="628650" lvl="1" indent="-171450">
              <a:buFont typeface="Arial" panose="020B0604020202020204" pitchFamily="34" charset="0"/>
              <a:buChar char="•"/>
            </a:pPr>
            <a:r>
              <a:rPr lang="de-DE" b="0" i="0" dirty="0">
                <a:solidFill>
                  <a:srgbClr val="374151"/>
                </a:solidFill>
                <a:effectLst/>
                <a:latin typeface="Söhne"/>
              </a:rPr>
              <a:t>Werte von c, die innerhalb der Menge liegen, werden schwarz gefärbt</a:t>
            </a:r>
          </a:p>
          <a:p>
            <a:pPr marL="628650" lvl="1" indent="-171450">
              <a:buFont typeface="Arial" panose="020B0604020202020204" pitchFamily="34" charset="0"/>
              <a:buChar char="•"/>
            </a:pPr>
            <a:r>
              <a:rPr lang="de-DE" b="0" i="0" dirty="0">
                <a:solidFill>
                  <a:srgbClr val="374151"/>
                </a:solidFill>
                <a:effectLst/>
                <a:latin typeface="Söhne"/>
              </a:rPr>
              <a:t>Werte von c, die außerhalb der Menge liegen, je nach Geschwindigkeit, mit der sich die Folge von Zahlen divergiert, einer Farbe zugewiesen </a:t>
            </a:r>
          </a:p>
          <a:p>
            <a:pPr marL="171450" indent="-171450">
              <a:buFont typeface="Arial" panose="020B0604020202020204" pitchFamily="34" charset="0"/>
              <a:buChar char="•"/>
            </a:pPr>
            <a:r>
              <a:rPr lang="de-DE" b="0" i="0" dirty="0">
                <a:solidFill>
                  <a:srgbClr val="374151"/>
                </a:solidFill>
                <a:effectLst/>
                <a:latin typeface="Söhne"/>
              </a:rPr>
              <a:t>Der Rand der Mandelbrot-Menge zeigt komplexe, selbstähnliche Muster, die für Fraktale charakteristisch sind. Die Menge selbst ist unendlich komplex und enthält unendlich viele komplizierte Muster auf allen Vergrößerungsstufen.</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8</a:t>
            </a:fld>
            <a:endParaRPr lang="de-DE"/>
          </a:p>
        </p:txBody>
      </p:sp>
    </p:spTree>
    <p:extLst>
      <p:ext uri="{BB962C8B-B14F-4D97-AF65-F5344CB8AC3E}">
        <p14:creationId xmlns:p14="http://schemas.microsoft.com/office/powerpoint/2010/main" val="2283041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sym typeface="Wingdings" panose="05000000000000000000" pitchFamily="2" charset="2"/>
              </a:rPr>
              <a:t>Bsp. Physik in Kunst: Perspektive in Gemälden aus der Renaissance, fraktale Struktur von Hindu Tempeln</a:t>
            </a:r>
          </a:p>
          <a:p>
            <a:pPr marL="171450" indent="-171450">
              <a:buFont typeface="Arial" panose="020B0604020202020204" pitchFamily="34" charset="0"/>
              <a:buChar char="•"/>
            </a:pPr>
            <a:endParaRPr lang="en-US" b="0" i="0" dirty="0">
              <a:solidFill>
                <a:srgbClr val="374151"/>
              </a:solidFill>
              <a:effectLst/>
              <a:latin typeface="Söhne"/>
            </a:endParaRPr>
          </a:p>
          <a:p>
            <a:pPr marL="171450" indent="-171450">
              <a:buFont typeface="Arial" panose="020B0604020202020204" pitchFamily="34" charset="0"/>
              <a:buChar char="•"/>
            </a:pPr>
            <a:r>
              <a:rPr lang="en-US" b="0" i="0" dirty="0">
                <a:solidFill>
                  <a:srgbClr val="374151"/>
                </a:solidFill>
                <a:effectLst/>
                <a:latin typeface="Söhne"/>
              </a:rPr>
              <a:t>By exploring the ways in which physics and mathematics can inspire creativity and artistic expression, we are highlighting the beauty and complexity of both the natural world and the human imagination.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Fraktale nicht nur als eindrucksvoller Anblick oder hübsche Formen </a:t>
            </a:r>
            <a:r>
              <a:rPr lang="de-DE" dirty="0">
                <a:sym typeface="Wingdings" panose="05000000000000000000" pitchFamily="2" charset="2"/>
              </a:rPr>
              <a:t> </a:t>
            </a:r>
            <a:r>
              <a:rPr lang="de-DE" dirty="0"/>
              <a:t>Fraktale als einnehmende, immersive Erfahrung</a:t>
            </a:r>
          </a:p>
          <a:p>
            <a:pPr marL="171450" indent="-171450">
              <a:buFont typeface="Arial" panose="020B0604020202020204" pitchFamily="34" charset="0"/>
              <a:buChar char="•"/>
            </a:pPr>
            <a:endParaRPr lang="de-DE" dirty="0"/>
          </a:p>
        </p:txBody>
      </p:sp>
      <p:sp>
        <p:nvSpPr>
          <p:cNvPr id="4" name="Foliennummernplatzhalter 3"/>
          <p:cNvSpPr>
            <a:spLocks noGrp="1"/>
          </p:cNvSpPr>
          <p:nvPr>
            <p:ph type="sldNum" sz="quarter" idx="5"/>
          </p:nvPr>
        </p:nvSpPr>
        <p:spPr/>
        <p:txBody>
          <a:bodyPr/>
          <a:lstStyle/>
          <a:p>
            <a:fld id="{E83B342B-E0F6-4A27-BE2E-8D239694A8A6}" type="slidenum">
              <a:rPr lang="de-DE" smtClean="0"/>
              <a:t>9</a:t>
            </a:fld>
            <a:endParaRPr lang="de-DE"/>
          </a:p>
        </p:txBody>
      </p:sp>
    </p:spTree>
    <p:extLst>
      <p:ext uri="{BB962C8B-B14F-4D97-AF65-F5344CB8AC3E}">
        <p14:creationId xmlns:p14="http://schemas.microsoft.com/office/powerpoint/2010/main" val="3576096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iegmar">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387600" y="266700"/>
            <a:ext cx="9504363" cy="893763"/>
          </a:xfrm>
          <a:prstGeom prst="rect">
            <a:avLst/>
          </a:prstGeom>
        </p:spPr>
        <p:txBody>
          <a:bodyPr vert="horz" lIns="0" tIns="0" rIns="0" bIns="0" rtlCol="0" anchor="t" anchorCtr="0">
            <a:normAutofit/>
          </a:bodyPr>
          <a:lstStyle>
            <a:lvl1pPr>
              <a:defRPr b="1">
                <a:solidFill>
                  <a:schemeClr val="bg1"/>
                </a:solidFill>
                <a:effectLst/>
              </a:defRPr>
            </a:lvl1pPr>
          </a:lstStyle>
          <a:p>
            <a:r>
              <a:rPr lang="de-DE"/>
              <a:t>Mastertitelformat bearbeiten</a:t>
            </a:r>
            <a:endParaRPr lang="de-DE" dirty="0"/>
          </a:p>
        </p:txBody>
      </p:sp>
      <p:sp>
        <p:nvSpPr>
          <p:cNvPr id="13" name="Textplatzhalter 7"/>
          <p:cNvSpPr>
            <a:spLocks noGrp="1"/>
          </p:cNvSpPr>
          <p:nvPr>
            <p:ph type="body" sz="quarter" idx="13"/>
          </p:nvPr>
        </p:nvSpPr>
        <p:spPr>
          <a:xfrm>
            <a:off x="334963" y="1776095"/>
            <a:ext cx="11557000" cy="448945"/>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p:txBody>
      </p:sp>
      <p:sp>
        <p:nvSpPr>
          <p:cNvPr id="14" name="Bildplatzhalter 2"/>
          <p:cNvSpPr>
            <a:spLocks noGrp="1"/>
          </p:cNvSpPr>
          <p:nvPr>
            <p:ph type="pic" sz="quarter" idx="10"/>
          </p:nvPr>
        </p:nvSpPr>
        <p:spPr>
          <a:xfrm>
            <a:off x="0" y="2420938"/>
            <a:ext cx="12192000" cy="4096740"/>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Tree>
    <p:extLst>
      <p:ext uri="{BB962C8B-B14F-4D97-AF65-F5344CB8AC3E}">
        <p14:creationId xmlns:p14="http://schemas.microsoft.com/office/powerpoint/2010/main" val="2272497476"/>
      </p:ext>
    </p:extLst>
  </p:cSld>
  <p:clrMapOvr>
    <a:masterClrMapping/>
  </p:clrMapOvr>
  <p:extLst>
    <p:ext uri="{DCECCB84-F9BA-43D5-87BE-67443E8EF086}">
      <p15:sldGuideLst xmlns:p15="http://schemas.microsoft.com/office/powerpoint/2012/main">
        <p15:guide id="1" orient="horz" pos="731">
          <p15:clr>
            <a:srgbClr val="9FCC3B"/>
          </p15:clr>
        </p15:guide>
        <p15:guide id="2" orient="horz" pos="210">
          <p15:clr>
            <a:srgbClr val="9FCC3B"/>
          </p15:clr>
        </p15:guide>
        <p15:guide id="6" pos="211">
          <p15:clr>
            <a:srgbClr val="9FCC3B"/>
          </p15:clr>
        </p15:guide>
        <p15:guide id="7" orient="horz" pos="1162">
          <p15:clr>
            <a:srgbClr val="000000"/>
          </p15:clr>
        </p15:guide>
        <p15:guide id="8" orient="horz" pos="1525">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rfenschlag">
    <p:spTree>
      <p:nvGrpSpPr>
        <p:cNvPr id="1" name=""/>
        <p:cNvGrpSpPr/>
        <p:nvPr/>
      </p:nvGrpSpPr>
      <p:grpSpPr>
        <a:xfrm>
          <a:off x="0" y="0"/>
          <a:ext cx="0" cy="0"/>
          <a:chOff x="0" y="0"/>
          <a:chExt cx="0" cy="0"/>
        </a:xfrm>
      </p:grpSpPr>
      <p:sp>
        <p:nvSpPr>
          <p:cNvPr id="4"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6" name="Bildplatzhalter 4"/>
          <p:cNvSpPr>
            <a:spLocks noGrp="1"/>
          </p:cNvSpPr>
          <p:nvPr>
            <p:ph type="pic" sz="quarter" idx="12" hasCustomPrompt="1"/>
          </p:nvPr>
        </p:nvSpPr>
        <p:spPr>
          <a:xfrm>
            <a:off x="192088" y="908050"/>
            <a:ext cx="790576" cy="928370"/>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
        <p:nvSpPr>
          <p:cNvPr id="12" name="Textplatzhalter 7"/>
          <p:cNvSpPr>
            <a:spLocks noGrp="1"/>
          </p:cNvSpPr>
          <p:nvPr>
            <p:ph type="body" sz="quarter" idx="13" hasCustomPrompt="1"/>
          </p:nvPr>
        </p:nvSpPr>
        <p:spPr>
          <a:xfrm>
            <a:off x="1558925" y="908050"/>
            <a:ext cx="10440988" cy="92837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8" name="Textplatzhalter 7"/>
          <p:cNvSpPr>
            <a:spLocks noGrp="1"/>
          </p:cNvSpPr>
          <p:nvPr>
            <p:ph type="body" sz="quarter" idx="11"/>
          </p:nvPr>
        </p:nvSpPr>
        <p:spPr>
          <a:xfrm>
            <a:off x="1558925" y="1996440"/>
            <a:ext cx="10440988" cy="4348798"/>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06848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blenz">
    <p:spTree>
      <p:nvGrpSpPr>
        <p:cNvPr id="1" name=""/>
        <p:cNvGrpSpPr/>
        <p:nvPr/>
      </p:nvGrpSpPr>
      <p:grpSpPr>
        <a:xfrm>
          <a:off x="0" y="0"/>
          <a:ext cx="0" cy="0"/>
          <a:chOff x="0" y="0"/>
          <a:chExt cx="0" cy="0"/>
        </a:xfrm>
      </p:grpSpPr>
      <p:sp>
        <p:nvSpPr>
          <p:cNvPr id="9"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10" name="Textplatzhalter 7"/>
          <p:cNvSpPr>
            <a:spLocks noGrp="1"/>
          </p:cNvSpPr>
          <p:nvPr>
            <p:ph type="body" sz="quarter" idx="13" hasCustomPrompt="1"/>
          </p:nvPr>
        </p:nvSpPr>
        <p:spPr>
          <a:xfrm>
            <a:off x="192088" y="908050"/>
            <a:ext cx="11807825" cy="468313"/>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23" name="Bildplatzhalter 2"/>
          <p:cNvSpPr>
            <a:spLocks noGrp="1"/>
          </p:cNvSpPr>
          <p:nvPr>
            <p:ph type="pic" sz="quarter" idx="10"/>
          </p:nvPr>
        </p:nvSpPr>
        <p:spPr>
          <a:xfrm>
            <a:off x="192088" y="1376363"/>
            <a:ext cx="3779837"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18" name="Textplatzhalter 7"/>
          <p:cNvSpPr>
            <a:spLocks noGrp="1"/>
          </p:cNvSpPr>
          <p:nvPr>
            <p:ph type="body" sz="quarter" idx="15" hasCustomPrompt="1"/>
          </p:nvPr>
        </p:nvSpPr>
        <p:spPr>
          <a:xfrm>
            <a:off x="192088" y="3497580"/>
            <a:ext cx="3779837" cy="2847658"/>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4" name="Bildplatzhalter 2"/>
          <p:cNvSpPr>
            <a:spLocks noGrp="1"/>
          </p:cNvSpPr>
          <p:nvPr>
            <p:ph type="pic" sz="quarter" idx="18"/>
          </p:nvPr>
        </p:nvSpPr>
        <p:spPr>
          <a:xfrm>
            <a:off x="4151784" y="1376363"/>
            <a:ext cx="385239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21" name="Textplatzhalter 7"/>
          <p:cNvSpPr>
            <a:spLocks noGrp="1"/>
          </p:cNvSpPr>
          <p:nvPr>
            <p:ph type="body" sz="quarter" idx="16" hasCustomPrompt="1"/>
          </p:nvPr>
        </p:nvSpPr>
        <p:spPr>
          <a:xfrm>
            <a:off x="4151313" y="3497580"/>
            <a:ext cx="3852862" cy="2847658"/>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25" name="Bildplatzhalter 2"/>
          <p:cNvSpPr>
            <a:spLocks noGrp="1"/>
          </p:cNvSpPr>
          <p:nvPr>
            <p:ph type="pic" sz="quarter" idx="19"/>
          </p:nvPr>
        </p:nvSpPr>
        <p:spPr>
          <a:xfrm>
            <a:off x="8184232" y="1376363"/>
            <a:ext cx="3815681" cy="190785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22" name="Textplatzhalter 7"/>
          <p:cNvSpPr>
            <a:spLocks noGrp="1"/>
          </p:cNvSpPr>
          <p:nvPr>
            <p:ph type="body" sz="quarter" idx="17" hasCustomPrompt="1"/>
          </p:nvPr>
        </p:nvSpPr>
        <p:spPr>
          <a:xfrm>
            <a:off x="8183563" y="3497580"/>
            <a:ext cx="3816350" cy="2847658"/>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125147547"/>
      </p:ext>
    </p:extLst>
  </p:cSld>
  <p:clrMapOvr>
    <a:masterClrMapping/>
  </p:clrMapOvr>
  <p:extLst>
    <p:ext uri="{DCECCB84-F9BA-43D5-87BE-67443E8EF086}">
      <p15:sldGuideLst xmlns:p15="http://schemas.microsoft.com/office/powerpoint/2012/main">
        <p15:guide id="0" pos="5042">
          <p15:clr>
            <a:srgbClr val="5ACBF0"/>
          </p15:clr>
        </p15:guide>
        <p15:guide id="1" pos="2502">
          <p15:clr>
            <a:srgbClr val="5ACBF0"/>
          </p15:clr>
        </p15:guide>
        <p15:guide id="2" pos="2615">
          <p15:clr>
            <a:srgbClr val="5ACBF0"/>
          </p15:clr>
        </p15:guide>
        <p15:guide id="3" orient="horz" pos="867">
          <p15:clr>
            <a:srgbClr val="5ACBF0"/>
          </p15:clr>
        </p15:guide>
        <p15:guide id="4" orient="horz" pos="754">
          <p15:clr>
            <a:srgbClr val="5ACBF0"/>
          </p15:clr>
        </p15:guide>
        <p15:guide id="5" pos="515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402FE-1976-3760-B80F-5506C9A798D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AD946DB-2F38-97E4-7E39-A5B310A68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32F2704-FB30-C428-60E6-E666E2E56855}"/>
              </a:ext>
            </a:extLst>
          </p:cNvPr>
          <p:cNvSpPr>
            <a:spLocks noGrp="1"/>
          </p:cNvSpPr>
          <p:nvPr>
            <p:ph type="dt" sz="half" idx="10"/>
          </p:nvPr>
        </p:nvSpPr>
        <p:spPr/>
        <p:txBody>
          <a:bodyPr/>
          <a:lstStyle/>
          <a:p>
            <a:fld id="{F70CB290-C0EF-4452-9469-1CE3E39EF4F8}" type="datetimeFigureOut">
              <a:rPr lang="de-DE" smtClean="0"/>
              <a:t>21.03.2023</a:t>
            </a:fld>
            <a:endParaRPr lang="de-DE"/>
          </a:p>
        </p:txBody>
      </p:sp>
      <p:sp>
        <p:nvSpPr>
          <p:cNvPr id="5" name="Fußzeilenplatzhalter 4">
            <a:extLst>
              <a:ext uri="{FF2B5EF4-FFF2-40B4-BE49-F238E27FC236}">
                <a16:creationId xmlns:a16="http://schemas.microsoft.com/office/drawing/2014/main" id="{4EB714BF-61AD-BABD-1730-855A070815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7EB4788-34B4-7DC6-B2C6-20EB53EFD76F}"/>
              </a:ext>
            </a:extLst>
          </p:cNvPr>
          <p:cNvSpPr>
            <a:spLocks noGrp="1"/>
          </p:cNvSpPr>
          <p:nvPr>
            <p:ph type="sldNum" sz="quarter" idx="12"/>
          </p:nvPr>
        </p:nvSpPr>
        <p:spPr/>
        <p:txBody>
          <a:bodyPr/>
          <a:lstStyle/>
          <a:p>
            <a:fld id="{7CFEB6F4-665A-4F52-B289-DCA9AC7F72FB}" type="slidenum">
              <a:rPr lang="de-DE" smtClean="0"/>
              <a:t>‹#›</a:t>
            </a:fld>
            <a:endParaRPr lang="de-DE"/>
          </a:p>
        </p:txBody>
      </p:sp>
    </p:spTree>
    <p:extLst>
      <p:ext uri="{BB962C8B-B14F-4D97-AF65-F5344CB8AC3E}">
        <p14:creationId xmlns:p14="http://schemas.microsoft.com/office/powerpoint/2010/main" val="1389546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delsberg">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387600" y="266700"/>
            <a:ext cx="9504362" cy="893763"/>
          </a:xfrm>
          <a:prstGeom prst="rect">
            <a:avLst/>
          </a:prstGeom>
        </p:spPr>
        <p:txBody>
          <a:bodyPr vert="horz" lIns="0" tIns="0" rIns="0" bIns="0" rtlCol="0" anchor="t" anchorCtr="0">
            <a:normAutofit/>
          </a:bodyPr>
          <a:lstStyle>
            <a:lvl1pPr>
              <a:defRPr b="1">
                <a:solidFill>
                  <a:schemeClr val="bg1"/>
                </a:solidFill>
                <a:effectLst/>
              </a:defRPr>
            </a:lvl1pPr>
          </a:lstStyle>
          <a:p>
            <a:r>
              <a:rPr lang="de-DE"/>
              <a:t>Mastertitelformat bearbeiten</a:t>
            </a:r>
            <a:endParaRPr lang="de-DE" dirty="0"/>
          </a:p>
        </p:txBody>
      </p:sp>
      <p:sp>
        <p:nvSpPr>
          <p:cNvPr id="13" name="Textplatzhalter 7"/>
          <p:cNvSpPr>
            <a:spLocks noGrp="1"/>
          </p:cNvSpPr>
          <p:nvPr>
            <p:ph type="body" sz="quarter" idx="13"/>
          </p:nvPr>
        </p:nvSpPr>
        <p:spPr>
          <a:xfrm>
            <a:off x="334963" y="1776095"/>
            <a:ext cx="11557000" cy="448945"/>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p:txBody>
      </p:sp>
      <p:sp>
        <p:nvSpPr>
          <p:cNvPr id="14" name="Bildplatzhalter 2"/>
          <p:cNvSpPr>
            <a:spLocks noGrp="1"/>
          </p:cNvSpPr>
          <p:nvPr>
            <p:ph type="pic" sz="quarter" idx="10"/>
          </p:nvPr>
        </p:nvSpPr>
        <p:spPr>
          <a:xfrm>
            <a:off x="0" y="2420938"/>
            <a:ext cx="2711450"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5" name="Bildplatzhalter 2"/>
          <p:cNvSpPr>
            <a:spLocks noGrp="1"/>
          </p:cNvSpPr>
          <p:nvPr>
            <p:ph type="pic" sz="quarter" idx="14"/>
          </p:nvPr>
        </p:nvSpPr>
        <p:spPr>
          <a:xfrm>
            <a:off x="2711450" y="2420938"/>
            <a:ext cx="5225098"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6" name="Bildplatzhalter 2"/>
          <p:cNvSpPr>
            <a:spLocks noGrp="1"/>
          </p:cNvSpPr>
          <p:nvPr>
            <p:ph type="pic" sz="quarter" idx="15"/>
          </p:nvPr>
        </p:nvSpPr>
        <p:spPr>
          <a:xfrm>
            <a:off x="7940040" y="2420938"/>
            <a:ext cx="4251960" cy="2440622"/>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9" name="Bildplatzhalter 4"/>
          <p:cNvSpPr>
            <a:spLocks noGrp="1"/>
          </p:cNvSpPr>
          <p:nvPr>
            <p:ph type="pic" sz="quarter" idx="16" hasCustomPrompt="1"/>
          </p:nvPr>
        </p:nvSpPr>
        <p:spPr>
          <a:xfrm>
            <a:off x="334963" y="5200968"/>
            <a:ext cx="1404937" cy="999807"/>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
        <p:nvSpPr>
          <p:cNvPr id="7" name="Textplatzhalter 7"/>
          <p:cNvSpPr>
            <a:spLocks noGrp="1"/>
          </p:cNvSpPr>
          <p:nvPr>
            <p:ph type="body" sz="quarter" idx="11"/>
          </p:nvPr>
        </p:nvSpPr>
        <p:spPr>
          <a:xfrm>
            <a:off x="2387601" y="5139267"/>
            <a:ext cx="9504362" cy="1061508"/>
          </a:xfrm>
          <a:prstGeom prst="rect">
            <a:avLst/>
          </a:prstGeom>
        </p:spPr>
        <p:txBody>
          <a:bodyPr lIns="0" tIns="0" rIns="0" bIns="0">
            <a:normAutofit/>
          </a:bodyPr>
          <a:lstStyle>
            <a:lvl1pPr marL="0" indent="0">
              <a:buNone/>
              <a:defRPr sz="20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p:txBody>
      </p:sp>
    </p:spTree>
    <p:extLst>
      <p:ext uri="{BB962C8B-B14F-4D97-AF65-F5344CB8AC3E}">
        <p14:creationId xmlns:p14="http://schemas.microsoft.com/office/powerpoint/2010/main" val="3022504980"/>
      </p:ext>
    </p:extLst>
  </p:cSld>
  <p:clrMapOvr>
    <a:masterClrMapping/>
  </p:clrMapOvr>
  <p:extLst>
    <p:ext uri="{DCECCB84-F9BA-43D5-87BE-67443E8EF086}">
      <p15:sldGuideLst xmlns:p15="http://schemas.microsoft.com/office/powerpoint/2012/main">
        <p15:guide id="0" orient="horz" pos="3067">
          <p15:clr>
            <a:srgbClr val="5ACBF0"/>
          </p15:clr>
        </p15:guide>
        <p15:guide id="1" orient="horz" pos="731">
          <p15:clr>
            <a:srgbClr val="9FCC3B"/>
          </p15:clr>
        </p15:guide>
        <p15:guide id="2" orient="horz" pos="210">
          <p15:clr>
            <a:srgbClr val="9FCC3B"/>
          </p15:clr>
        </p15:guide>
        <p15:guide id="6" pos="211">
          <p15:clr>
            <a:srgbClr val="9FCC3B"/>
          </p15:clr>
        </p15:guide>
        <p15:guide id="7" orient="horz" pos="1162">
          <p15:clr>
            <a:srgbClr val="000000"/>
          </p15:clr>
        </p15:guide>
        <p15:guide id="8" orient="horz" pos="1525">
          <p15:clr>
            <a:srgbClr val="5ACBF0"/>
          </p15:clr>
        </p15:guide>
        <p15:guide id="9" orient="horz" pos="327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Glösa">
    <p:spTree>
      <p:nvGrpSpPr>
        <p:cNvPr id="1" name=""/>
        <p:cNvGrpSpPr/>
        <p:nvPr/>
      </p:nvGrpSpPr>
      <p:grpSpPr>
        <a:xfrm>
          <a:off x="0" y="0"/>
          <a:ext cx="0" cy="0"/>
          <a:chOff x="0" y="0"/>
          <a:chExt cx="0" cy="0"/>
        </a:xfrm>
      </p:grpSpPr>
      <p:sp>
        <p:nvSpPr>
          <p:cNvPr id="6" name="Titelplatzhalter 25"/>
          <p:cNvSpPr>
            <a:spLocks noGrp="1"/>
          </p:cNvSpPr>
          <p:nvPr>
            <p:ph type="title"/>
          </p:nvPr>
        </p:nvSpPr>
        <p:spPr>
          <a:xfrm>
            <a:off x="2387600" y="266700"/>
            <a:ext cx="9504362" cy="893763"/>
          </a:xfrm>
          <a:prstGeom prst="rect">
            <a:avLst/>
          </a:prstGeom>
        </p:spPr>
        <p:txBody>
          <a:bodyPr vert="horz" lIns="0" tIns="0" rIns="0" bIns="0" rtlCol="0" anchor="t" anchorCtr="0">
            <a:normAutofit/>
          </a:bodyPr>
          <a:lstStyle>
            <a:lvl1pPr>
              <a:defRPr b="1">
                <a:solidFill>
                  <a:schemeClr val="bg1"/>
                </a:solidFill>
                <a:effectLst/>
              </a:defRPr>
            </a:lvl1pPr>
          </a:lstStyle>
          <a:p>
            <a:r>
              <a:rPr lang="de-DE"/>
              <a:t>Mastertitelformat bearbeiten</a:t>
            </a:r>
            <a:endParaRPr lang="de-DE" dirty="0"/>
          </a:p>
        </p:txBody>
      </p:sp>
      <p:sp>
        <p:nvSpPr>
          <p:cNvPr id="5" name="Bildplatzhalter 4"/>
          <p:cNvSpPr>
            <a:spLocks noGrp="1"/>
          </p:cNvSpPr>
          <p:nvPr>
            <p:ph type="pic" sz="quarter" idx="11" hasCustomPrompt="1"/>
          </p:nvPr>
        </p:nvSpPr>
        <p:spPr>
          <a:xfrm>
            <a:off x="334963" y="1844675"/>
            <a:ext cx="1404937" cy="1381125"/>
          </a:xfrm>
          <a:prstGeom prst="rect">
            <a:avLst/>
          </a:prstGeom>
        </p:spPr>
        <p:txBody>
          <a:bodyPr anchor="b">
            <a:noAutofit/>
          </a:bodyPr>
          <a:lstStyle>
            <a:lvl1pPr marL="0" indent="0" algn="ctr">
              <a:buNone/>
              <a:defRPr sz="2000">
                <a:latin typeface="Roboto" panose="02000000000000000000" pitchFamily="2" charset="0"/>
                <a:ea typeface="Roboto" panose="02000000000000000000" pitchFamily="2" charset="0"/>
              </a:defRPr>
            </a:lvl1pPr>
          </a:lstStyle>
          <a:p>
            <a:r>
              <a:rPr lang="de-DE" dirty="0"/>
              <a:t>Logo</a:t>
            </a:r>
          </a:p>
        </p:txBody>
      </p:sp>
      <p:sp>
        <p:nvSpPr>
          <p:cNvPr id="13" name="Textplatzhalter 7"/>
          <p:cNvSpPr>
            <a:spLocks noGrp="1"/>
          </p:cNvSpPr>
          <p:nvPr>
            <p:ph type="body" sz="quarter" idx="13"/>
          </p:nvPr>
        </p:nvSpPr>
        <p:spPr>
          <a:xfrm>
            <a:off x="2711449" y="1775461"/>
            <a:ext cx="9180513" cy="51816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p:txBody>
      </p:sp>
      <p:sp>
        <p:nvSpPr>
          <p:cNvPr id="9" name="Bildplatzhalter 2"/>
          <p:cNvSpPr>
            <a:spLocks noGrp="1"/>
          </p:cNvSpPr>
          <p:nvPr>
            <p:ph type="pic" sz="quarter" idx="10"/>
          </p:nvPr>
        </p:nvSpPr>
        <p:spPr>
          <a:xfrm>
            <a:off x="2711450" y="2420938"/>
            <a:ext cx="9480550" cy="4096740"/>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Tree>
    <p:extLst>
      <p:ext uri="{BB962C8B-B14F-4D97-AF65-F5344CB8AC3E}">
        <p14:creationId xmlns:p14="http://schemas.microsoft.com/office/powerpoint/2010/main" val="3999479170"/>
      </p:ext>
    </p:extLst>
  </p:cSld>
  <p:clrMapOvr>
    <a:masterClrMapping/>
  </p:clrMapOvr>
  <p:extLst>
    <p:ext uri="{DCECCB84-F9BA-43D5-87BE-67443E8EF086}">
      <p15:sldGuideLst xmlns:p15="http://schemas.microsoft.com/office/powerpoint/2012/main">
        <p15:guide id="1" orient="horz" pos="731">
          <p15:clr>
            <a:srgbClr val="9FCC3B"/>
          </p15:clr>
        </p15:guide>
        <p15:guide id="2" orient="horz" pos="210">
          <p15:clr>
            <a:srgbClr val="9FCC3B"/>
          </p15:clr>
        </p15:guide>
        <p15:guide id="6" pos="211">
          <p15:clr>
            <a:srgbClr val="9FCC3B"/>
          </p15:clr>
        </p15:guide>
        <p15:guide id="7" orient="horz" pos="1162">
          <p15:clr>
            <a:srgbClr val="000000"/>
          </p15:clr>
        </p15:guide>
        <p15:guide id="8" orient="horz" pos="152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aßberg">
    <p:spTree>
      <p:nvGrpSpPr>
        <p:cNvPr id="1" name=""/>
        <p:cNvGrpSpPr/>
        <p:nvPr/>
      </p:nvGrpSpPr>
      <p:grpSpPr>
        <a:xfrm>
          <a:off x="0" y="0"/>
          <a:ext cx="0" cy="0"/>
          <a:chOff x="0" y="0"/>
          <a:chExt cx="0" cy="0"/>
        </a:xfrm>
      </p:grpSpPr>
      <p:sp>
        <p:nvSpPr>
          <p:cNvPr id="8" name="Titelplatzhalter 25"/>
          <p:cNvSpPr>
            <a:spLocks noGrp="1"/>
          </p:cNvSpPr>
          <p:nvPr>
            <p:ph type="title"/>
          </p:nvPr>
        </p:nvSpPr>
        <p:spPr>
          <a:xfrm>
            <a:off x="2387600" y="266700"/>
            <a:ext cx="9504363" cy="893763"/>
          </a:xfrm>
          <a:prstGeom prst="rect">
            <a:avLst/>
          </a:prstGeom>
        </p:spPr>
        <p:txBody>
          <a:bodyPr vert="horz" lIns="0" tIns="0" rIns="0" bIns="0" rtlCol="0" anchor="t" anchorCtr="0">
            <a:normAutofit/>
          </a:bodyPr>
          <a:lstStyle>
            <a:lvl1pPr>
              <a:defRPr b="1">
                <a:solidFill>
                  <a:schemeClr val="bg1"/>
                </a:solidFill>
                <a:effectLst/>
              </a:defRPr>
            </a:lvl1pPr>
          </a:lstStyle>
          <a:p>
            <a:r>
              <a:rPr lang="de-DE"/>
              <a:t>Mastertitelformat bearbeiten</a:t>
            </a:r>
            <a:endParaRPr lang="de-DE" dirty="0"/>
          </a:p>
        </p:txBody>
      </p:sp>
      <p:sp>
        <p:nvSpPr>
          <p:cNvPr id="9" name="Bildplatzhalter 2"/>
          <p:cNvSpPr>
            <a:spLocks noGrp="1"/>
          </p:cNvSpPr>
          <p:nvPr>
            <p:ph type="pic" sz="quarter" idx="14"/>
          </p:nvPr>
        </p:nvSpPr>
        <p:spPr>
          <a:xfrm>
            <a:off x="0" y="1484313"/>
            <a:ext cx="316992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14" name="Bildplatzhalter 2"/>
          <p:cNvSpPr>
            <a:spLocks noGrp="1"/>
          </p:cNvSpPr>
          <p:nvPr>
            <p:ph type="pic" sz="quarter" idx="10"/>
          </p:nvPr>
        </p:nvSpPr>
        <p:spPr>
          <a:xfrm>
            <a:off x="3177540" y="1484313"/>
            <a:ext cx="493014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10" name="Bildplatzhalter 2"/>
          <p:cNvSpPr>
            <a:spLocks noGrp="1"/>
          </p:cNvSpPr>
          <p:nvPr>
            <p:ph type="pic" sz="quarter" idx="15"/>
          </p:nvPr>
        </p:nvSpPr>
        <p:spPr>
          <a:xfrm>
            <a:off x="8115300" y="1484313"/>
            <a:ext cx="4076700" cy="3186747"/>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13" name="Textplatzhalter 7"/>
          <p:cNvSpPr>
            <a:spLocks noGrp="1"/>
          </p:cNvSpPr>
          <p:nvPr>
            <p:ph type="body" sz="quarter" idx="13"/>
          </p:nvPr>
        </p:nvSpPr>
        <p:spPr>
          <a:xfrm>
            <a:off x="334963" y="4938395"/>
            <a:ext cx="11557000" cy="126238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p:txBody>
      </p:sp>
    </p:spTree>
    <p:extLst>
      <p:ext uri="{BB962C8B-B14F-4D97-AF65-F5344CB8AC3E}">
        <p14:creationId xmlns:p14="http://schemas.microsoft.com/office/powerpoint/2010/main" val="3746221421"/>
      </p:ext>
    </p:extLst>
  </p:cSld>
  <p:clrMapOvr>
    <a:masterClrMapping/>
  </p:clrMapOvr>
  <p:extLst>
    <p:ext uri="{DCECCB84-F9BA-43D5-87BE-67443E8EF086}">
      <p15:sldGuideLst xmlns:p15="http://schemas.microsoft.com/office/powerpoint/2012/main">
        <p15:guide id="0" pos="3749">
          <p15:clr>
            <a:srgbClr val="5ACBF0"/>
          </p15:clr>
        </p15:guide>
        <p15:guide id="1" orient="horz" pos="731">
          <p15:clr>
            <a:srgbClr val="9FCC3B"/>
          </p15:clr>
        </p15:guide>
        <p15:guide id="2" orient="horz" pos="210">
          <p15:clr>
            <a:srgbClr val="9FCC3B"/>
          </p15:clr>
        </p15:guide>
        <p15:guide id="6" pos="211">
          <p15:clr>
            <a:srgbClr val="9FCC3B"/>
          </p15:clr>
        </p15:guide>
        <p15:guide id="7" orient="horz" pos="935">
          <p15:clr>
            <a:srgbClr val="000000"/>
          </p15:clr>
        </p15:guide>
        <p15:guide id="8" orient="horz" pos="1525">
          <p15:clr>
            <a:srgbClr val="5ACBF0"/>
          </p15:clr>
        </p15:guide>
        <p15:guide id="9"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9402FE-1976-3760-B80F-5506C9A798D1}"/>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7AD946DB-2F38-97E4-7E39-A5B310A68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32F2704-FB30-C428-60E6-E666E2E56855}"/>
              </a:ext>
            </a:extLst>
          </p:cNvPr>
          <p:cNvSpPr>
            <a:spLocks noGrp="1"/>
          </p:cNvSpPr>
          <p:nvPr>
            <p:ph type="dt" sz="half" idx="10"/>
          </p:nvPr>
        </p:nvSpPr>
        <p:spPr/>
        <p:txBody>
          <a:bodyPr/>
          <a:lstStyle/>
          <a:p>
            <a:fld id="{F70CB290-C0EF-4452-9469-1CE3E39EF4F8}" type="datetimeFigureOut">
              <a:rPr lang="de-DE" smtClean="0"/>
              <a:t>21.03.2023</a:t>
            </a:fld>
            <a:endParaRPr lang="de-DE"/>
          </a:p>
        </p:txBody>
      </p:sp>
      <p:sp>
        <p:nvSpPr>
          <p:cNvPr id="5" name="Fußzeilenplatzhalter 4">
            <a:extLst>
              <a:ext uri="{FF2B5EF4-FFF2-40B4-BE49-F238E27FC236}">
                <a16:creationId xmlns:a16="http://schemas.microsoft.com/office/drawing/2014/main" id="{4EB714BF-61AD-BABD-1730-855A070815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7EB4788-34B4-7DC6-B2C6-20EB53EFD76F}"/>
              </a:ext>
            </a:extLst>
          </p:cNvPr>
          <p:cNvSpPr>
            <a:spLocks noGrp="1"/>
          </p:cNvSpPr>
          <p:nvPr>
            <p:ph type="sldNum" sz="quarter" idx="12"/>
          </p:nvPr>
        </p:nvSpPr>
        <p:spPr/>
        <p:txBody>
          <a:bodyPr/>
          <a:lstStyle/>
          <a:p>
            <a:fld id="{7CFEB6F4-665A-4F52-B289-DCA9AC7F72FB}" type="slidenum">
              <a:rPr lang="de-DE" smtClean="0"/>
              <a:t>‹#›</a:t>
            </a:fld>
            <a:endParaRPr lang="de-DE"/>
          </a:p>
        </p:txBody>
      </p:sp>
    </p:spTree>
    <p:extLst>
      <p:ext uri="{BB962C8B-B14F-4D97-AF65-F5344CB8AC3E}">
        <p14:creationId xmlns:p14="http://schemas.microsoft.com/office/powerpoint/2010/main" val="803394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ichenhain">
    <p:spTree>
      <p:nvGrpSpPr>
        <p:cNvPr id="1" name=""/>
        <p:cNvGrpSpPr/>
        <p:nvPr/>
      </p:nvGrpSpPr>
      <p:grpSpPr>
        <a:xfrm>
          <a:off x="0" y="0"/>
          <a:ext cx="0" cy="0"/>
          <a:chOff x="0" y="0"/>
          <a:chExt cx="0" cy="0"/>
        </a:xfrm>
      </p:grpSpPr>
      <p:sp>
        <p:nvSpPr>
          <p:cNvPr id="9"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10" name="Textplatzhalter 7"/>
          <p:cNvSpPr>
            <a:spLocks noGrp="1"/>
          </p:cNvSpPr>
          <p:nvPr>
            <p:ph type="body" sz="quarter" idx="13" hasCustomPrompt="1"/>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7" name="Textplatzhalter 7"/>
          <p:cNvSpPr>
            <a:spLocks noGrp="1"/>
          </p:cNvSpPr>
          <p:nvPr>
            <p:ph type="body" sz="quarter" idx="11" hasCustomPrompt="1"/>
          </p:nvPr>
        </p:nvSpPr>
        <p:spPr>
          <a:xfrm>
            <a:off x="192088" y="1996440"/>
            <a:ext cx="11807825" cy="4348798"/>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88087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uba">
    <p:spTree>
      <p:nvGrpSpPr>
        <p:cNvPr id="1" name=""/>
        <p:cNvGrpSpPr/>
        <p:nvPr/>
      </p:nvGrpSpPr>
      <p:grpSpPr>
        <a:xfrm>
          <a:off x="0" y="0"/>
          <a:ext cx="0" cy="0"/>
          <a:chOff x="0" y="0"/>
          <a:chExt cx="0" cy="0"/>
        </a:xfrm>
      </p:grpSpPr>
      <p:sp>
        <p:nvSpPr>
          <p:cNvPr id="9"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10" name="Textplatzhalter 7"/>
          <p:cNvSpPr>
            <a:spLocks noGrp="1"/>
          </p:cNvSpPr>
          <p:nvPr>
            <p:ph type="body" sz="quarter" idx="13" hasCustomPrompt="1"/>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5795962"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7" name="Textplatzhalter 7"/>
          <p:cNvSpPr>
            <a:spLocks noGrp="1"/>
          </p:cNvSpPr>
          <p:nvPr>
            <p:ph type="body" sz="quarter" idx="11"/>
          </p:nvPr>
        </p:nvSpPr>
        <p:spPr>
          <a:xfrm>
            <a:off x="6203950" y="2060574"/>
            <a:ext cx="5795963" cy="4284663"/>
          </a:xfrm>
          <a:prstGeom prst="rect">
            <a:avLst/>
          </a:prstGeom>
        </p:spPr>
        <p:txBody>
          <a:bodyPr>
            <a:normAutofit/>
          </a:bodyPr>
          <a:lstStyle>
            <a:lvl1pPr>
              <a:defRPr sz="2800">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038950650"/>
      </p:ext>
    </p:extLst>
  </p:cSld>
  <p:clrMapOvr>
    <a:masterClrMapping/>
  </p:clrMapOvr>
  <p:extLst>
    <p:ext uri="{DCECCB84-F9BA-43D5-87BE-67443E8EF086}">
      <p15:sldGuideLst xmlns:p15="http://schemas.microsoft.com/office/powerpoint/2012/main">
        <p15:guide id="1" pos="3772">
          <p15:clr>
            <a:srgbClr val="5ACBF0"/>
          </p15:clr>
        </p15:guide>
        <p15:guide id="2" pos="3908">
          <p15:clr>
            <a:srgbClr val="5ACBF0"/>
          </p15:clr>
        </p15:guide>
        <p15:guide id="3" orient="horz" pos="1298">
          <p15:clr>
            <a:srgbClr val="5ACBF0"/>
          </p15:clr>
        </p15:guide>
        <p15:guide id="4" orient="horz" pos="116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insiedel">
    <p:spTree>
      <p:nvGrpSpPr>
        <p:cNvPr id="1" name=""/>
        <p:cNvGrpSpPr/>
        <p:nvPr/>
      </p:nvGrpSpPr>
      <p:grpSpPr>
        <a:xfrm>
          <a:off x="0" y="0"/>
          <a:ext cx="0" cy="0"/>
          <a:chOff x="0" y="0"/>
          <a:chExt cx="0" cy="0"/>
        </a:xfrm>
      </p:grpSpPr>
      <p:sp>
        <p:nvSpPr>
          <p:cNvPr id="9"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10" name="Textplatzhalter 7"/>
          <p:cNvSpPr>
            <a:spLocks noGrp="1"/>
          </p:cNvSpPr>
          <p:nvPr>
            <p:ph type="body" sz="quarter" idx="13" hasCustomPrompt="1"/>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7" name="Textplatzhalter 7"/>
          <p:cNvSpPr>
            <a:spLocks noGrp="1"/>
          </p:cNvSpPr>
          <p:nvPr>
            <p:ph type="body" sz="quarter" idx="11"/>
          </p:nvPr>
        </p:nvSpPr>
        <p:spPr>
          <a:xfrm>
            <a:off x="192088" y="4618672"/>
            <a:ext cx="5795962" cy="1726566"/>
          </a:xfrm>
          <a:prstGeom prst="rect">
            <a:avLst/>
          </a:prstGeo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a:t>Mastertextformat bearbeiten</a:t>
            </a:r>
          </a:p>
          <a:p>
            <a:pPr lvl="1"/>
            <a:r>
              <a:rPr lang="de-DE"/>
              <a:t>Zweite Ebene</a:t>
            </a:r>
          </a:p>
        </p:txBody>
      </p:sp>
      <p:sp>
        <p:nvSpPr>
          <p:cNvPr id="8" name="Bildplatzhalter 2"/>
          <p:cNvSpPr>
            <a:spLocks noGrp="1"/>
          </p:cNvSpPr>
          <p:nvPr>
            <p:ph type="pic" sz="quarter" idx="15"/>
          </p:nvPr>
        </p:nvSpPr>
        <p:spPr>
          <a:xfrm>
            <a:off x="6203951" y="2060575"/>
            <a:ext cx="5795962" cy="2366645"/>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6" name="Textplatzhalter 7"/>
          <p:cNvSpPr>
            <a:spLocks noGrp="1"/>
          </p:cNvSpPr>
          <p:nvPr>
            <p:ph type="body" sz="quarter" idx="14" hasCustomPrompt="1"/>
          </p:nvPr>
        </p:nvSpPr>
        <p:spPr>
          <a:xfrm>
            <a:off x="6203950" y="4618672"/>
            <a:ext cx="5795962" cy="1726566"/>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p:txBody>
      </p:sp>
    </p:spTree>
    <p:extLst>
      <p:ext uri="{BB962C8B-B14F-4D97-AF65-F5344CB8AC3E}">
        <p14:creationId xmlns:p14="http://schemas.microsoft.com/office/powerpoint/2010/main" val="4153926278"/>
      </p:ext>
    </p:extLst>
  </p:cSld>
  <p:clrMapOvr>
    <a:masterClrMapping/>
  </p:clrMapOvr>
  <p:extLst>
    <p:ext uri="{DCECCB84-F9BA-43D5-87BE-67443E8EF086}">
      <p15:sldGuideLst xmlns:p15="http://schemas.microsoft.com/office/powerpoint/2012/main">
        <p15:guide id="1" pos="3772">
          <p15:clr>
            <a:srgbClr val="5ACBF0"/>
          </p15:clr>
        </p15:guide>
        <p15:guide id="2" pos="3908">
          <p15:clr>
            <a:srgbClr val="5ACBF0"/>
          </p15:clr>
        </p15:guide>
        <p15:guide id="3" orient="horz" pos="1298">
          <p15:clr>
            <a:srgbClr val="5ACBF0"/>
          </p15:clr>
        </p15:guide>
        <p15:guide id="4" orient="horz" pos="116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abenstein">
    <p:spTree>
      <p:nvGrpSpPr>
        <p:cNvPr id="1" name=""/>
        <p:cNvGrpSpPr/>
        <p:nvPr/>
      </p:nvGrpSpPr>
      <p:grpSpPr>
        <a:xfrm>
          <a:off x="0" y="0"/>
          <a:ext cx="0" cy="0"/>
          <a:chOff x="0" y="0"/>
          <a:chExt cx="0" cy="0"/>
        </a:xfrm>
      </p:grpSpPr>
      <p:sp>
        <p:nvSpPr>
          <p:cNvPr id="9" name="Titel 3"/>
          <p:cNvSpPr>
            <a:spLocks noGrp="1"/>
          </p:cNvSpPr>
          <p:nvPr>
            <p:ph type="title" hasCustomPrompt="1"/>
          </p:nvPr>
        </p:nvSpPr>
        <p:spPr>
          <a:xfrm>
            <a:off x="1343025" y="152400"/>
            <a:ext cx="10656888" cy="468314"/>
          </a:xfrm>
          <a:prstGeom prst="rect">
            <a:avLst/>
          </a:prstGeom>
        </p:spPr>
        <p:txBody>
          <a:bodyPr lIns="0" tIns="0" rIns="0" bIns="0">
            <a:normAutofit/>
          </a:bodyPr>
          <a:lstStyle>
            <a:lvl1pPr>
              <a:defRPr sz="2800"/>
            </a:lvl1pPr>
          </a:lstStyle>
          <a:p>
            <a:r>
              <a:rPr lang="de-DE" dirty="0"/>
              <a:t>Titelmasterformat durch Klicken bearbeiten</a:t>
            </a:r>
          </a:p>
        </p:txBody>
      </p:sp>
      <p:sp>
        <p:nvSpPr>
          <p:cNvPr id="10" name="Textplatzhalter 7"/>
          <p:cNvSpPr>
            <a:spLocks noGrp="1"/>
          </p:cNvSpPr>
          <p:nvPr>
            <p:ph type="body" sz="quarter" idx="13" hasCustomPrompt="1"/>
          </p:nvPr>
        </p:nvSpPr>
        <p:spPr>
          <a:xfrm>
            <a:off x="192088" y="908050"/>
            <a:ext cx="11807825" cy="928370"/>
          </a:xfrm>
          <a:prstGeom prst="rect">
            <a:avLst/>
          </a:prstGeom>
        </p:spPr>
        <p:txBody>
          <a:bodyPr lIns="0" tIns="0" rIns="0" bIns="0">
            <a:normAutofit/>
          </a:bodyPr>
          <a:lstStyle>
            <a:lvl1pPr marL="0" indent="0">
              <a:buFont typeface="Arial" panose="020B0604020202020204" pitchFamily="34" charset="0"/>
              <a:buNone/>
              <a:defRPr sz="2400" b="1">
                <a:solidFill>
                  <a:schemeClr val="tx1"/>
                </a:solidFill>
                <a:latin typeface="Roboto" panose="02000000000000000000" pitchFamily="2" charset="0"/>
                <a:ea typeface="Roboto" panose="02000000000000000000" pitchFamily="2" charset="0"/>
              </a:defRPr>
            </a:lvl1pPr>
            <a:lvl2pPr>
              <a:defRPr sz="24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p:txBody>
      </p:sp>
      <p:sp>
        <p:nvSpPr>
          <p:cNvPr id="5" name="Bildplatzhalter 2"/>
          <p:cNvSpPr>
            <a:spLocks noGrp="1"/>
          </p:cNvSpPr>
          <p:nvPr>
            <p:ph type="pic" sz="quarter" idx="10"/>
          </p:nvPr>
        </p:nvSpPr>
        <p:spPr>
          <a:xfrm>
            <a:off x="192089" y="2060575"/>
            <a:ext cx="3708399" cy="4284663"/>
          </a:xfrm>
          <a:prstGeom prst="rect">
            <a:avLst/>
          </a:prstGeom>
        </p:spPr>
        <p:txBody>
          <a:bodyPr anchor="b" anchorCtr="0"/>
          <a:lstStyle>
            <a:lvl1pPr marL="0" indent="0" algn="ctr">
              <a:buNone/>
              <a:defRPr sz="2000">
                <a:latin typeface="Roboto" panose="02000000000000000000" pitchFamily="2" charset="0"/>
                <a:ea typeface="Roboto" panose="02000000000000000000" pitchFamily="2" charset="0"/>
              </a:defRPr>
            </a:lvl1pPr>
          </a:lstStyle>
          <a:p>
            <a:r>
              <a:rPr lang="de-DE"/>
              <a:t>Bild durch Klicken auf Symbol hinzufügen</a:t>
            </a:r>
            <a:endParaRPr lang="de-DE" dirty="0"/>
          </a:p>
        </p:txBody>
      </p:sp>
      <p:sp>
        <p:nvSpPr>
          <p:cNvPr id="11" name="Textplatzhalter 7"/>
          <p:cNvSpPr>
            <a:spLocks noGrp="1"/>
          </p:cNvSpPr>
          <p:nvPr>
            <p:ph type="body" sz="quarter" idx="11" hasCustomPrompt="1"/>
          </p:nvPr>
        </p:nvSpPr>
        <p:spPr>
          <a:xfrm>
            <a:off x="4116387" y="2060574"/>
            <a:ext cx="7883525" cy="4284663"/>
          </a:xfrm>
          <a:prstGeom prst="rect">
            <a:avLst/>
          </a:prstGeom>
        </p:spPr>
        <p:txBody>
          <a:bodyPr>
            <a:normAutofit/>
          </a:bodyPr>
          <a:lstStyle>
            <a:lvl1pPr>
              <a:defRPr sz="20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200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690422900"/>
      </p:ext>
    </p:extLst>
  </p:cSld>
  <p:clrMapOvr>
    <a:masterClrMapping/>
  </p:clrMapOvr>
  <p:extLst>
    <p:ext uri="{DCECCB84-F9BA-43D5-87BE-67443E8EF086}">
      <p15:sldGuideLst xmlns:p15="http://schemas.microsoft.com/office/powerpoint/2012/main">
        <p15:guide id="1" pos="2457">
          <p15:clr>
            <a:srgbClr val="5ACBF0"/>
          </p15:clr>
        </p15:guide>
        <p15:guide id="2" pos="2593">
          <p15:clr>
            <a:srgbClr val="5ACBF0"/>
          </p15:clr>
        </p15:guide>
        <p15:guide id="3" orient="horz" pos="1298">
          <p15:clr>
            <a:srgbClr val="5ACBF0"/>
          </p15:clr>
        </p15:guide>
        <p15:guide id="4" orient="horz" pos="116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hteck 8"/>
          <p:cNvSpPr/>
          <p:nvPr/>
        </p:nvSpPr>
        <p:spPr>
          <a:xfrm>
            <a:off x="0" y="0"/>
            <a:ext cx="12192000" cy="151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r Verbinder 13">
            <a:extLst>
              <a:ext uri="{C183D7F6-B498-43B3-948B-1728B52AA6E4}">
                <adec:decorative xmlns:adec="http://schemas.microsoft.com/office/drawing/2017/decorative" val="1"/>
              </a:ext>
            </a:extLst>
          </p:cNvPr>
          <p:cNvCxnSpPr/>
          <p:nvPr/>
        </p:nvCxnSpPr>
        <p:spPr>
          <a:xfrm>
            <a:off x="2061369" y="333375"/>
            <a:ext cx="0" cy="8270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C183D7F6-B498-43B3-948B-1728B52AA6E4}">
                <adec:decorative xmlns:adec="http://schemas.microsoft.com/office/drawing/2017/decorative" val="1"/>
              </a:ext>
            </a:extLst>
          </p:cNvPr>
          <p:cNvCxnSpPr/>
          <p:nvPr/>
        </p:nvCxnSpPr>
        <p:spPr>
          <a:xfrm>
            <a:off x="0" y="6525344"/>
            <a:ext cx="12192000" cy="1"/>
          </a:xfrm>
          <a:prstGeom prst="line">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20" name="Rectangle 4"/>
          <p:cNvSpPr txBox="1">
            <a:spLocks noChangeArrowheads="1"/>
          </p:cNvSpPr>
          <p:nvPr/>
        </p:nvSpPr>
        <p:spPr bwMode="auto">
          <a:xfrm>
            <a:off x="192089" y="6525345"/>
            <a:ext cx="6304964" cy="332655"/>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dirty="0" smtClean="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de-DE" sz="1400" dirty="0">
                <a:latin typeface="Roboto" panose="02000000000000000000" pitchFamily="2" charset="0"/>
                <a:ea typeface="Roboto" panose="02000000000000000000" pitchFamily="2" charset="0"/>
              </a:rPr>
              <a:t>Chemnitz</a:t>
            </a:r>
            <a:r>
              <a:rPr lang="de-DE" sz="1400" kern="1200" dirty="0">
                <a:solidFill>
                  <a:schemeClr val="tx1"/>
                </a:solidFill>
                <a:latin typeface="Roboto" panose="02000000000000000000" pitchFamily="2" charset="0"/>
                <a:ea typeface="Roboto" panose="02000000000000000000" pitchFamily="2" charset="0"/>
                <a:cs typeface="Arial" charset="0"/>
              </a:rPr>
              <a:t> ∙ 28</a:t>
            </a:r>
            <a:r>
              <a:rPr lang="de-DE" sz="1400" dirty="0">
                <a:latin typeface="Roboto" panose="02000000000000000000" pitchFamily="2" charset="0"/>
                <a:ea typeface="Roboto" panose="02000000000000000000" pitchFamily="2" charset="0"/>
              </a:rPr>
              <a:t>. Februar</a:t>
            </a:r>
            <a:r>
              <a:rPr lang="de-DE" sz="1400" baseline="0" dirty="0">
                <a:latin typeface="Roboto" panose="02000000000000000000" pitchFamily="2" charset="0"/>
                <a:ea typeface="Roboto" panose="02000000000000000000" pitchFamily="2" charset="0"/>
              </a:rPr>
              <a:t> 2023</a:t>
            </a:r>
            <a:r>
              <a:rPr lang="de-DE" sz="1400" kern="1200" dirty="0">
                <a:solidFill>
                  <a:schemeClr val="tx1"/>
                </a:solidFill>
                <a:latin typeface="Roboto" panose="02000000000000000000" pitchFamily="2" charset="0"/>
                <a:ea typeface="Roboto" panose="02000000000000000000" pitchFamily="2" charset="0"/>
                <a:cs typeface="Arial" charset="0"/>
              </a:rPr>
              <a:t> ∙ Julianna Aubeso Matysiak &amp; </a:t>
            </a:r>
            <a:r>
              <a:rPr lang="de-DE" sz="1400" kern="1200" dirty="0" err="1">
                <a:solidFill>
                  <a:schemeClr val="tx1"/>
                </a:solidFill>
                <a:latin typeface="Roboto" panose="02000000000000000000" pitchFamily="2" charset="0"/>
                <a:ea typeface="Roboto" panose="02000000000000000000" pitchFamily="2" charset="0"/>
                <a:cs typeface="Arial" charset="0"/>
              </a:rPr>
              <a:t>Danylo</a:t>
            </a:r>
            <a:r>
              <a:rPr lang="de-DE" sz="1400" kern="1200" dirty="0">
                <a:solidFill>
                  <a:schemeClr val="tx1"/>
                </a:solidFill>
                <a:latin typeface="Roboto" panose="02000000000000000000" pitchFamily="2" charset="0"/>
                <a:ea typeface="Roboto" panose="02000000000000000000" pitchFamily="2" charset="0"/>
                <a:cs typeface="Arial" charset="0"/>
              </a:rPr>
              <a:t> </a:t>
            </a:r>
            <a:r>
              <a:rPr lang="de-DE" sz="1400" kern="1200" dirty="0" err="1">
                <a:solidFill>
                  <a:schemeClr val="tx1"/>
                </a:solidFill>
                <a:latin typeface="Roboto" panose="02000000000000000000" pitchFamily="2" charset="0"/>
                <a:ea typeface="Roboto" panose="02000000000000000000" pitchFamily="2" charset="0"/>
                <a:cs typeface="Arial" charset="0"/>
              </a:rPr>
              <a:t>Bohomolov</a:t>
            </a:r>
            <a:endParaRPr lang="de-DE" sz="1400" kern="1200" dirty="0">
              <a:solidFill>
                <a:schemeClr val="tx1"/>
              </a:solidFill>
              <a:latin typeface="Roboto" panose="02000000000000000000" pitchFamily="2" charset="0"/>
              <a:ea typeface="Roboto" panose="02000000000000000000" pitchFamily="2" charset="0"/>
              <a:cs typeface="Arial" charset="0"/>
            </a:endParaRPr>
          </a:p>
        </p:txBody>
      </p:sp>
      <p:sp>
        <p:nvSpPr>
          <p:cNvPr id="18" name="Rectangle 5"/>
          <p:cNvSpPr txBox="1">
            <a:spLocks noChangeArrowheads="1"/>
          </p:cNvSpPr>
          <p:nvPr/>
        </p:nvSpPr>
        <p:spPr bwMode="auto">
          <a:xfrm>
            <a:off x="8252460" y="6525345"/>
            <a:ext cx="3747453" cy="334244"/>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de-DE" sz="1400" dirty="0">
                <a:latin typeface="Roboto" panose="02000000000000000000" pitchFamily="2" charset="0"/>
                <a:ea typeface="Roboto" panose="02000000000000000000" pitchFamily="2" charset="0"/>
              </a:rPr>
              <a:t>www.tu-chemnitz.de</a:t>
            </a:r>
          </a:p>
        </p:txBody>
      </p:sp>
      <p:pic>
        <p:nvPicPr>
          <p:cNvPr id="3" name="Grafik 2" title="Logo der TU Chemnitz mit Bezug zur Kulturhauptstadt 20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963" y="333375"/>
            <a:ext cx="1388034" cy="827088"/>
          </a:xfrm>
          <a:prstGeom prst="rect">
            <a:avLst/>
          </a:prstGeom>
        </p:spPr>
      </p:pic>
    </p:spTree>
    <p:extLst>
      <p:ext uri="{BB962C8B-B14F-4D97-AF65-F5344CB8AC3E}">
        <p14:creationId xmlns:p14="http://schemas.microsoft.com/office/powerpoint/2010/main" val="31183211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rtl="0" eaLnBrk="1" fontAlgn="base" hangingPunct="1">
        <a:spcBef>
          <a:spcPct val="0"/>
        </a:spcBef>
        <a:spcAft>
          <a:spcPct val="0"/>
        </a:spcAft>
        <a:defRPr sz="2800" b="0">
          <a:solidFill>
            <a:schemeClr val="bg1"/>
          </a:solidFill>
          <a:latin typeface="Roboto" panose="02000000000000000000" pitchFamily="2" charset="0"/>
          <a:ea typeface="Roboto" panose="02000000000000000000" pitchFamily="2" charset="0"/>
          <a:cs typeface="+mj-cs"/>
        </a:defRPr>
      </a:lvl1pPr>
      <a:lvl2pPr algn="ctr" rtl="0" eaLnBrk="1" fontAlgn="base" hangingPunct="1">
        <a:spcBef>
          <a:spcPct val="0"/>
        </a:spcBef>
        <a:spcAft>
          <a:spcPct val="0"/>
        </a:spcAft>
        <a:defRPr sz="4400">
          <a:solidFill>
            <a:schemeClr val="tx2"/>
          </a:solidFill>
          <a:latin typeface="Arial" pitchFamily="34" charset="0"/>
          <a:cs typeface="Arial" pitchFamily="34" charset="0"/>
        </a:defRPr>
      </a:lvl2pPr>
      <a:lvl3pPr algn="ctr" rtl="0" eaLnBrk="1" fontAlgn="base" hangingPunct="1">
        <a:spcBef>
          <a:spcPct val="0"/>
        </a:spcBef>
        <a:spcAft>
          <a:spcPct val="0"/>
        </a:spcAft>
        <a:defRPr sz="4400">
          <a:solidFill>
            <a:schemeClr val="tx2"/>
          </a:solidFill>
          <a:latin typeface="Arial" pitchFamily="34" charset="0"/>
          <a:cs typeface="Arial" pitchFamily="34" charset="0"/>
        </a:defRPr>
      </a:lvl3pPr>
      <a:lvl4pPr algn="ctr" rtl="0" eaLnBrk="1" fontAlgn="base" hangingPunct="1">
        <a:spcBef>
          <a:spcPct val="0"/>
        </a:spcBef>
        <a:spcAft>
          <a:spcPct val="0"/>
        </a:spcAft>
        <a:defRPr sz="4400">
          <a:solidFill>
            <a:schemeClr val="tx2"/>
          </a:solidFill>
          <a:latin typeface="Arial" pitchFamily="34" charset="0"/>
          <a:cs typeface="Arial" pitchFamily="34" charset="0"/>
        </a:defRPr>
      </a:lvl4pPr>
      <a:lvl5pPr algn="ctr" rtl="0" eaLnBrk="1" fontAlgn="base" hangingPunct="1">
        <a:spcBef>
          <a:spcPct val="0"/>
        </a:spcBef>
        <a:spcAft>
          <a:spcPct val="0"/>
        </a:spcAft>
        <a:defRPr sz="4400">
          <a:solidFill>
            <a:schemeClr val="tx2"/>
          </a:solidFill>
          <a:latin typeface="Arial" pitchFamily="34" charset="0"/>
          <a:cs typeface="Arial" pitchFamily="34" charset="0"/>
        </a:defRPr>
      </a:lvl5pPr>
      <a:lvl6pPr marL="457200" algn="ctr" rtl="0" eaLnBrk="1" fontAlgn="base" hangingPunct="1">
        <a:spcBef>
          <a:spcPct val="0"/>
        </a:spcBef>
        <a:spcAft>
          <a:spcPct val="0"/>
        </a:spcAft>
        <a:defRPr sz="4400">
          <a:solidFill>
            <a:schemeClr val="tx2"/>
          </a:solidFill>
          <a:latin typeface="Arial" pitchFamily="34" charset="0"/>
          <a:cs typeface="Arial" pitchFamily="34" charset="0"/>
        </a:defRPr>
      </a:lvl6pPr>
      <a:lvl7pPr marL="914400" algn="ctr" rtl="0" eaLnBrk="1" fontAlgn="base" hangingPunct="1">
        <a:spcBef>
          <a:spcPct val="0"/>
        </a:spcBef>
        <a:spcAft>
          <a:spcPct val="0"/>
        </a:spcAft>
        <a:defRPr sz="4400">
          <a:solidFill>
            <a:schemeClr val="tx2"/>
          </a:solidFill>
          <a:latin typeface="Arial" pitchFamily="34" charset="0"/>
          <a:cs typeface="Arial" pitchFamily="34" charset="0"/>
        </a:defRPr>
      </a:lvl7pPr>
      <a:lvl8pPr marL="1371600" algn="ctr" rtl="0" eaLnBrk="1" fontAlgn="base" hangingPunct="1">
        <a:spcBef>
          <a:spcPct val="0"/>
        </a:spcBef>
        <a:spcAft>
          <a:spcPct val="0"/>
        </a:spcAft>
        <a:defRPr sz="4400">
          <a:solidFill>
            <a:schemeClr val="tx2"/>
          </a:solidFill>
          <a:latin typeface="Arial" pitchFamily="34" charset="0"/>
          <a:cs typeface="Arial" pitchFamily="34" charset="0"/>
        </a:defRPr>
      </a:lvl8pPr>
      <a:lvl9pPr marL="1828800" algn="ctr" rtl="0" eaLnBrk="1" fontAlgn="base" hangingPunct="1">
        <a:spcBef>
          <a:spcPct val="0"/>
        </a:spcBef>
        <a:spcAft>
          <a:spcPct val="0"/>
        </a:spcAft>
        <a:defRPr sz="4400">
          <a:solidFill>
            <a:schemeClr val="tx2"/>
          </a:solidFill>
          <a:latin typeface="Arial" pitchFamily="34" charset="0"/>
          <a:cs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cs typeface="+mn-cs"/>
        </a:defRPr>
      </a:lvl2pPr>
      <a:lvl3pPr marL="1143000" indent="-228600" algn="l" rtl="0" eaLnBrk="1" fontAlgn="base" hangingPunct="1">
        <a:spcBef>
          <a:spcPct val="20000"/>
        </a:spcBef>
        <a:spcAft>
          <a:spcPct val="0"/>
        </a:spcAft>
        <a:buChar char="•"/>
        <a:defRPr sz="2400">
          <a:solidFill>
            <a:schemeClr val="tx1"/>
          </a:solidFill>
          <a:latin typeface="+mn-lt"/>
          <a:cs typeface="+mn-cs"/>
        </a:defRPr>
      </a:lvl3pPr>
      <a:lvl4pPr marL="1600200" indent="-228600" algn="l" rtl="0" eaLnBrk="1" fontAlgn="base" hangingPunct="1">
        <a:spcBef>
          <a:spcPct val="20000"/>
        </a:spcBef>
        <a:spcAft>
          <a:spcPct val="0"/>
        </a:spcAft>
        <a:buChar char="–"/>
        <a:defRPr sz="2000">
          <a:solidFill>
            <a:schemeClr val="tx1"/>
          </a:solidFill>
          <a:latin typeface="+mn-lt"/>
          <a:cs typeface="+mn-cs"/>
        </a:defRPr>
      </a:lvl4pPr>
      <a:lvl5pPr marL="2057400" indent="-228600" algn="l" rtl="0" eaLnBrk="1" fontAlgn="base" hangingPunct="1">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buChar char="»"/>
        <a:defRPr sz="2000">
          <a:solidFill>
            <a:schemeClr val="tx1"/>
          </a:solidFill>
          <a:latin typeface="+mn-lt"/>
          <a:cs typeface="+mn-cs"/>
        </a:defRPr>
      </a:lvl6pPr>
      <a:lvl7pPr marL="2971800" indent="-228600" algn="l" rtl="0" eaLnBrk="1" fontAlgn="base" hangingPunct="1">
        <a:spcBef>
          <a:spcPct val="20000"/>
        </a:spcBef>
        <a:spcAft>
          <a:spcPct val="0"/>
        </a:spcAft>
        <a:buChar char="»"/>
        <a:defRPr sz="2000">
          <a:solidFill>
            <a:schemeClr val="tx1"/>
          </a:solidFill>
          <a:latin typeface="+mn-lt"/>
          <a:cs typeface="+mn-cs"/>
        </a:defRPr>
      </a:lvl7pPr>
      <a:lvl8pPr marL="3429000" indent="-228600" algn="l" rtl="0" eaLnBrk="1" fontAlgn="base" hangingPunct="1">
        <a:spcBef>
          <a:spcPct val="20000"/>
        </a:spcBef>
        <a:spcAft>
          <a:spcPct val="0"/>
        </a:spcAft>
        <a:buChar char="»"/>
        <a:defRPr sz="2000">
          <a:solidFill>
            <a:schemeClr val="tx1"/>
          </a:solidFill>
          <a:latin typeface="+mn-lt"/>
          <a:cs typeface="+mn-cs"/>
        </a:defRPr>
      </a:lvl8pPr>
      <a:lvl9pPr marL="3886200" indent="-228600" algn="l" rtl="0" eaLnBrk="1" fontAlgn="base" hangingPunct="1">
        <a:spcBef>
          <a:spcPct val="20000"/>
        </a:spcBef>
        <a:spcAft>
          <a:spcPct val="0"/>
        </a:spcAft>
        <a:buChar char="»"/>
        <a:defRPr sz="2000">
          <a:solidFill>
            <a:schemeClr val="tx1"/>
          </a:solidFill>
          <a:latin typeface="+mn-lt"/>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p15:clr>
            <a:srgbClr val="000000"/>
          </p15:clr>
        </p15:guide>
        <p15:guide id="2" orient="horz" pos="210">
          <p15:clr>
            <a:srgbClr val="9FCC3B"/>
          </p15:clr>
        </p15:guide>
        <p15:guide id="3" orient="horz" pos="731">
          <p15:clr>
            <a:srgbClr val="9FCC3B"/>
          </p15:clr>
        </p15:guide>
        <p15:guide id="4" pos="1300">
          <p15:clr>
            <a:srgbClr val="9FCC3B"/>
          </p15:clr>
        </p15:guide>
        <p15:guide id="5" pos="1096">
          <p15:clr>
            <a:srgbClr val="9FCC3B"/>
          </p15:clr>
        </p15:guide>
        <p15:guide id="6" pos="1504">
          <p15:clr>
            <a:srgbClr val="9FCC3B"/>
          </p15:clr>
        </p15:guide>
        <p15:guide id="7" pos="7491">
          <p15:clr>
            <a:srgbClr val="000000"/>
          </p15:clr>
        </p15:guide>
        <p15:guide id="8" orient="horz" pos="3906">
          <p15:clr>
            <a:srgbClr val="000000"/>
          </p15:clr>
        </p15:guide>
        <p15:guide id="9" orient="horz" pos="1162">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Rechteck 8"/>
          <p:cNvSpPr/>
          <p:nvPr/>
        </p:nvSpPr>
        <p:spPr>
          <a:xfrm>
            <a:off x="0" y="274"/>
            <a:ext cx="12192000" cy="7647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C183D7F6-B498-43B3-948B-1728B52AA6E4}">
                <adec:decorative xmlns:adec="http://schemas.microsoft.com/office/drawing/2017/decorative" val="1"/>
              </a:ext>
            </a:extLst>
          </p:cNvPr>
          <p:cNvCxnSpPr/>
          <p:nvPr/>
        </p:nvCxnSpPr>
        <p:spPr>
          <a:xfrm>
            <a:off x="1166868" y="152713"/>
            <a:ext cx="0" cy="46800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a:extLst>
              <a:ext uri="{C183D7F6-B498-43B3-948B-1728B52AA6E4}">
                <adec:decorative xmlns:adec="http://schemas.microsoft.com/office/drawing/2017/decorative" val="1"/>
              </a:ext>
            </a:extLst>
          </p:cNvPr>
          <p:cNvCxnSpPr/>
          <p:nvPr/>
        </p:nvCxnSpPr>
        <p:spPr>
          <a:xfrm>
            <a:off x="0" y="6525344"/>
            <a:ext cx="12192000" cy="0"/>
          </a:xfrm>
          <a:prstGeom prst="line">
            <a:avLst/>
          </a:prstGeom>
          <a:ln w="12700">
            <a:solidFill>
              <a:schemeClr val="tx1">
                <a:alpha val="40000"/>
              </a:schemeClr>
            </a:solidFill>
          </a:ln>
        </p:spPr>
        <p:style>
          <a:lnRef idx="1">
            <a:schemeClr val="accent1"/>
          </a:lnRef>
          <a:fillRef idx="0">
            <a:schemeClr val="accent1"/>
          </a:fillRef>
          <a:effectRef idx="0">
            <a:schemeClr val="accent1"/>
          </a:effectRef>
          <a:fontRef idx="minor">
            <a:schemeClr val="tx1"/>
          </a:fontRef>
        </p:style>
      </p:cxnSp>
      <p:sp>
        <p:nvSpPr>
          <p:cNvPr id="32" name="Rectangle 5"/>
          <p:cNvSpPr txBox="1">
            <a:spLocks noChangeArrowheads="1"/>
          </p:cNvSpPr>
          <p:nvPr/>
        </p:nvSpPr>
        <p:spPr bwMode="auto">
          <a:xfrm>
            <a:off x="8252460" y="6525345"/>
            <a:ext cx="3747453" cy="334244"/>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r">
              <a:defRPr/>
            </a:pPr>
            <a:r>
              <a:rPr lang="de-DE" sz="1400" dirty="0">
                <a:latin typeface="Roboto" panose="02000000000000000000" pitchFamily="2" charset="0"/>
                <a:ea typeface="Roboto" panose="02000000000000000000" pitchFamily="2" charset="0"/>
              </a:rPr>
              <a:t>www.tu-chemnitz.de</a:t>
            </a:r>
          </a:p>
        </p:txBody>
      </p:sp>
      <p:sp>
        <p:nvSpPr>
          <p:cNvPr id="34" name="Fußzeilenplatzhalter 4"/>
          <p:cNvSpPr txBox="1">
            <a:spLocks/>
          </p:cNvSpPr>
          <p:nvPr/>
        </p:nvSpPr>
        <p:spPr>
          <a:xfrm>
            <a:off x="4655840" y="6526933"/>
            <a:ext cx="5593060" cy="332656"/>
          </a:xfrm>
          <a:prstGeom prst="rect">
            <a:avLst/>
          </a:prstGeom>
        </p:spPr>
        <p:txBody>
          <a:bodyPr lIns="0" tIns="0" rIns="0" bIns="0" anchor="ctr" anchorCtr="0"/>
          <a:lstStyle>
            <a:defPPr>
              <a:defRPr lang="de-DE"/>
            </a:defPPr>
            <a:lvl1pPr algn="l" rtl="0" fontAlgn="base">
              <a:spcBef>
                <a:spcPct val="0"/>
              </a:spcBef>
              <a:spcAft>
                <a:spcPct val="0"/>
              </a:spcAft>
              <a:defRPr sz="1000" kern="1200" dirty="0" smtClean="0">
                <a:solidFill>
                  <a:schemeClr val="tx1"/>
                </a:solidFill>
                <a:latin typeface="Roboto Condensed" panose="02000000000000000000" pitchFamily="2" charset="0"/>
                <a:ea typeface="Roboto Condensed" panose="02000000000000000000" pitchFamily="2" charset="0"/>
                <a:cs typeface="Arial"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fld id="{72C5D026-0A5E-414E-BDD7-AEAAC7E56A8F}" type="slidenum">
              <a:rPr lang="de-DE" sz="1400" smtClean="0">
                <a:latin typeface="Roboto" panose="02000000000000000000" pitchFamily="2" charset="0"/>
                <a:ea typeface="Roboto" panose="02000000000000000000" pitchFamily="2" charset="0"/>
              </a:rPr>
              <a:pPr algn="ctr">
                <a:defRPr/>
              </a:pPr>
              <a:t>‹#›</a:t>
            </a:fld>
            <a:endParaRPr lang="de-DE" sz="1400" dirty="0">
              <a:latin typeface="Roboto" panose="02000000000000000000" pitchFamily="2" charset="0"/>
              <a:ea typeface="Roboto" panose="02000000000000000000" pitchFamily="2" charset="0"/>
            </a:endParaRPr>
          </a:p>
        </p:txBody>
      </p:sp>
      <p:sp>
        <p:nvSpPr>
          <p:cNvPr id="23" name="Rectangle 4"/>
          <p:cNvSpPr txBox="1">
            <a:spLocks noChangeArrowheads="1"/>
          </p:cNvSpPr>
          <p:nvPr/>
        </p:nvSpPr>
        <p:spPr bwMode="auto">
          <a:xfrm>
            <a:off x="192088" y="6525345"/>
            <a:ext cx="6449343" cy="276497"/>
          </a:xfrm>
          <a:prstGeom prst="rect">
            <a:avLst/>
          </a:prstGeom>
          <a:noFill/>
          <a:ln>
            <a:noFill/>
          </a:ln>
          <a:effectLst/>
        </p:spPr>
        <p:txBody>
          <a:bodyPr vert="horz" wrap="square" lIns="0" tIns="0" rIns="0" bIns="0" numCol="1" anchor="ctr" anchorCtr="0" compatLnSpc="1">
            <a:prstTxWarp prst="textNoShape">
              <a:avLst/>
            </a:prstTxWarp>
          </a:bodyPr>
          <a:lstStyle>
            <a:defPPr>
              <a:defRPr lang="de-DE"/>
            </a:defPPr>
            <a:lvl1pPr algn="l" rtl="0" fontAlgn="base">
              <a:spcBef>
                <a:spcPct val="0"/>
              </a:spcBef>
              <a:spcAft>
                <a:spcPct val="0"/>
              </a:spcAft>
              <a:defRPr sz="800" kern="1200" dirty="0" smtClean="0">
                <a:solidFill>
                  <a:schemeClr val="tx1"/>
                </a:solidFill>
                <a:latin typeface="InfoDispRegular-Roman" pitchFamily="2" charset="0"/>
                <a:ea typeface="+mn-ea"/>
                <a:cs typeface="Arial"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de-DE" sz="1400" dirty="0">
                <a:latin typeface="Roboto" panose="02000000000000000000" pitchFamily="2" charset="0"/>
                <a:ea typeface="Roboto" panose="02000000000000000000" pitchFamily="2" charset="0"/>
              </a:rPr>
              <a:t>Chemnitz</a:t>
            </a:r>
            <a:r>
              <a:rPr lang="de-DE" sz="1400" kern="1200" dirty="0">
                <a:solidFill>
                  <a:schemeClr val="tx1"/>
                </a:solidFill>
                <a:latin typeface="Roboto" panose="02000000000000000000" pitchFamily="2" charset="0"/>
                <a:ea typeface="Roboto" panose="02000000000000000000" pitchFamily="2" charset="0"/>
                <a:cs typeface="Arial" charset="0"/>
              </a:rPr>
              <a:t> ∙ 28</a:t>
            </a:r>
            <a:r>
              <a:rPr lang="de-DE" sz="1400" dirty="0">
                <a:latin typeface="Roboto" panose="02000000000000000000" pitchFamily="2" charset="0"/>
                <a:ea typeface="Roboto" panose="02000000000000000000" pitchFamily="2" charset="0"/>
              </a:rPr>
              <a:t>. Februar</a:t>
            </a:r>
            <a:r>
              <a:rPr lang="de-DE" sz="1400" baseline="0" dirty="0">
                <a:latin typeface="Roboto" panose="02000000000000000000" pitchFamily="2" charset="0"/>
                <a:ea typeface="Roboto" panose="02000000000000000000" pitchFamily="2" charset="0"/>
              </a:rPr>
              <a:t> 2023</a:t>
            </a:r>
            <a:r>
              <a:rPr lang="de-DE" sz="1400" kern="1200" dirty="0">
                <a:solidFill>
                  <a:schemeClr val="tx1"/>
                </a:solidFill>
                <a:latin typeface="Roboto" panose="02000000000000000000" pitchFamily="2" charset="0"/>
                <a:ea typeface="Roboto" panose="02000000000000000000" pitchFamily="2" charset="0"/>
                <a:cs typeface="Arial" charset="0"/>
              </a:rPr>
              <a:t> ∙ Julianna Aubeso Matysiak &amp; </a:t>
            </a:r>
            <a:r>
              <a:rPr lang="de-DE" sz="1400" kern="1200" dirty="0" err="1">
                <a:solidFill>
                  <a:schemeClr val="tx1"/>
                </a:solidFill>
                <a:latin typeface="Roboto" panose="02000000000000000000" pitchFamily="2" charset="0"/>
                <a:ea typeface="Roboto" panose="02000000000000000000" pitchFamily="2" charset="0"/>
                <a:cs typeface="Arial" charset="0"/>
              </a:rPr>
              <a:t>Danylo</a:t>
            </a:r>
            <a:r>
              <a:rPr lang="de-DE" sz="1400" kern="1200" dirty="0">
                <a:solidFill>
                  <a:schemeClr val="tx1"/>
                </a:solidFill>
                <a:latin typeface="Roboto" panose="02000000000000000000" pitchFamily="2" charset="0"/>
                <a:ea typeface="Roboto" panose="02000000000000000000" pitchFamily="2" charset="0"/>
                <a:cs typeface="Arial" charset="0"/>
              </a:rPr>
              <a:t> </a:t>
            </a:r>
            <a:r>
              <a:rPr lang="de-DE" sz="1400" kern="1200" dirty="0" err="1">
                <a:solidFill>
                  <a:schemeClr val="tx1"/>
                </a:solidFill>
                <a:latin typeface="Roboto" panose="02000000000000000000" pitchFamily="2" charset="0"/>
                <a:ea typeface="Roboto" panose="02000000000000000000" pitchFamily="2" charset="0"/>
                <a:cs typeface="Arial" charset="0"/>
              </a:rPr>
              <a:t>Bohomolov</a:t>
            </a:r>
            <a:r>
              <a:rPr lang="de-DE" sz="1400" kern="1200" dirty="0">
                <a:solidFill>
                  <a:schemeClr val="tx1"/>
                </a:solidFill>
                <a:latin typeface="Roboto" panose="02000000000000000000" pitchFamily="2" charset="0"/>
                <a:ea typeface="Roboto" panose="02000000000000000000" pitchFamily="2" charset="0"/>
                <a:cs typeface="Arial" charset="0"/>
              </a:rPr>
              <a:t> </a:t>
            </a:r>
          </a:p>
        </p:txBody>
      </p:sp>
      <p:pic>
        <p:nvPicPr>
          <p:cNvPr id="10" name="Grafik 9" title="Logo der TU Chemnitz mit Bezug zur Kulturhauptstadt 20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089" y="152400"/>
            <a:ext cx="785406" cy="468000"/>
          </a:xfrm>
          <a:prstGeom prst="rect">
            <a:avLst/>
          </a:prstGeom>
        </p:spPr>
      </p:pic>
    </p:spTree>
    <p:extLst>
      <p:ext uri="{BB962C8B-B14F-4D97-AF65-F5344CB8AC3E}">
        <p14:creationId xmlns:p14="http://schemas.microsoft.com/office/powerpoint/2010/main" val="263635616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Lst>
  <p:txStyles>
    <p:titleStyle>
      <a:lvl1pPr algn="l" defTabSz="914400" rtl="0" eaLnBrk="1" latinLnBrk="0" hangingPunct="1">
        <a:lnSpc>
          <a:spcPct val="90000"/>
        </a:lnSpc>
        <a:spcBef>
          <a:spcPct val="0"/>
        </a:spcBef>
        <a:buNone/>
        <a:defRPr sz="1600" b="1" kern="1200">
          <a:solidFill>
            <a:schemeClr val="bg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p15:clr>
            <a:srgbClr val="9FCC3B"/>
          </p15:clr>
        </p15:guide>
        <p15:guide id="2" orient="horz" pos="391">
          <p15:clr>
            <a:srgbClr val="9FCC3B"/>
          </p15:clr>
        </p15:guide>
        <p15:guide id="3" pos="846">
          <p15:clr>
            <a:srgbClr val="9FCC3B"/>
          </p15:clr>
        </p15:guide>
        <p15:guide id="4" pos="121">
          <p15:clr>
            <a:srgbClr val="000000"/>
          </p15:clr>
        </p15:guide>
        <p15:guide id="5" pos="733">
          <p15:clr>
            <a:srgbClr val="9FCC3B"/>
          </p15:clr>
        </p15:guide>
        <p15:guide id="6" pos="619">
          <p15:clr>
            <a:srgbClr val="9FCC3B"/>
          </p15:clr>
        </p15:guide>
        <p15:guide id="7" pos="7559">
          <p15:clr>
            <a:srgbClr val="000000"/>
          </p15:clr>
        </p15:guide>
        <p15:guide id="8" orient="horz" pos="572">
          <p15:clr>
            <a:srgbClr val="000000"/>
          </p15:clr>
        </p15:guide>
        <p15:guide id="9" orient="horz" pos="3997">
          <p15:clr>
            <a:srgbClr val="0000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50.png"/><Relationship Id="rId5" Type="http://schemas.openxmlformats.org/officeDocument/2006/relationships/customXml" Target="../ink/ink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3.gif"/><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hyperlink" Target="https://upload.wikimedia.org/wikipedia/commons/a/ac/Mandelbrot-Menge_farbig.png" TargetMode="External"/><Relationship Id="rId3" Type="http://schemas.openxmlformats.org/officeDocument/2006/relationships/hyperlink" Target="https://randomnerdtutorials.com/esp32-hc-sr04-ultrasonic-arduino/" TargetMode="External"/><Relationship Id="rId7" Type="http://schemas.openxmlformats.org/officeDocument/2006/relationships/hyperlink" Target="https://de.wikipedia.org/wiki/Koch-Kurve#/media/Datei:Koch_Snowflake_7th_iteration.svg" TargetMode="External"/><Relationship Id="rId2" Type="http://schemas.openxmlformats.org/officeDocument/2006/relationships/hyperlink" Target="https://www.plantura.garden/gemuese/romanesco/romanesco-pflanzenportrait" TargetMode="External"/><Relationship Id="rId1" Type="http://schemas.openxmlformats.org/officeDocument/2006/relationships/slideLayout" Target="../slideLayouts/slideLayout6.xml"/><Relationship Id="rId6" Type="http://schemas.openxmlformats.org/officeDocument/2006/relationships/hyperlink" Target="https://de.wikipedia.org/wiki/Sierpinski-Dreieck#/media/Datei:Sierpinski-Trigon-7.svg" TargetMode="External"/><Relationship Id="rId11" Type="http://schemas.openxmlformats.org/officeDocument/2006/relationships/hyperlink" Target="https://de.wikipedia.org/wiki/Sierpinski-Dreieck#/media/Datei:Arrowhead_curve_1_through_6.png" TargetMode="External"/><Relationship Id="rId5" Type="http://schemas.openxmlformats.org/officeDocument/2006/relationships/hyperlink" Target="https://de.wikipedia.org/wiki/Piezoelektrizit%C3%A4t" TargetMode="External"/><Relationship Id="rId10" Type="http://schemas.openxmlformats.org/officeDocument/2006/relationships/hyperlink" Target="https://www.researchgate.net/figure/The-Trilateration-algorithm_fig4_224144937" TargetMode="External"/><Relationship Id="rId4" Type="http://schemas.openxmlformats.org/officeDocument/2006/relationships/hyperlink" Target="https://www.heise.de/ratgeber/Piezo-Power-Tower-Energie-aus-Erschuetterungen-4275873.html" TargetMode="External"/><Relationship Id="rId9" Type="http://schemas.openxmlformats.org/officeDocument/2006/relationships/hyperlink" Target="https://www.stefanbion.de/fraktal-generato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ted.com/talks/benoit_mandelbrot_fractals_and_the_art_of_roughness?language=de&amp;subtitle=en" TargetMode="External"/><Relationship Id="rId2" Type="http://schemas.openxmlformats.org/officeDocument/2006/relationships/hyperlink" Target="https://github.com/nighma23/PhySense-Project" TargetMode="External"/><Relationship Id="rId1" Type="http://schemas.openxmlformats.org/officeDocument/2006/relationships/slideLayout" Target="../slideLayouts/slideLayout6.xml"/><Relationship Id="rId4" Type="http://schemas.openxmlformats.org/officeDocument/2006/relationships/hyperlink" Target="https://www.youtube.com/watch?v=gB9n2gHsHN4&amp;ab_channel=3Blue1Brow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587C7FF4-9C64-0A0E-9E4A-E7178FDBC9A0}"/>
              </a:ext>
            </a:extLst>
          </p:cNvPr>
          <p:cNvSpPr>
            <a:spLocks noGrp="1"/>
          </p:cNvSpPr>
          <p:nvPr>
            <p:ph type="title"/>
          </p:nvPr>
        </p:nvSpPr>
        <p:spPr>
          <a:xfrm>
            <a:off x="2387600" y="266700"/>
            <a:ext cx="9504363" cy="893763"/>
          </a:xfrm>
        </p:spPr>
        <p:txBody>
          <a:bodyPr anchor="t">
            <a:normAutofit/>
          </a:bodyPr>
          <a:lstStyle/>
          <a:p>
            <a:r>
              <a:rPr lang="de-DE" dirty="0"/>
              <a:t>Projekt - Physik und Sensorik</a:t>
            </a:r>
          </a:p>
        </p:txBody>
      </p:sp>
      <p:sp>
        <p:nvSpPr>
          <p:cNvPr id="3" name="Untertitel 2">
            <a:extLst>
              <a:ext uri="{FF2B5EF4-FFF2-40B4-BE49-F238E27FC236}">
                <a16:creationId xmlns:a16="http://schemas.microsoft.com/office/drawing/2014/main" id="{99B85F50-F85D-B6E8-DD68-60BE9A55AAEE}"/>
              </a:ext>
            </a:extLst>
          </p:cNvPr>
          <p:cNvSpPr>
            <a:spLocks noGrp="1"/>
          </p:cNvSpPr>
          <p:nvPr>
            <p:ph type="body" sz="quarter" idx="13"/>
          </p:nvPr>
        </p:nvSpPr>
        <p:spPr>
          <a:xfrm>
            <a:off x="334963" y="1776095"/>
            <a:ext cx="11557000" cy="448945"/>
          </a:xfrm>
        </p:spPr>
        <p:txBody>
          <a:bodyPr>
            <a:normAutofit/>
          </a:bodyPr>
          <a:lstStyle/>
          <a:p>
            <a:r>
              <a:rPr lang="de-DE" dirty="0"/>
              <a:t> </a:t>
            </a:r>
            <a:r>
              <a:rPr lang="de-DE" i="1" dirty="0"/>
              <a:t>Fraktale Fusion: Sensoren und dynamische Muster in der Kunstgestaltung</a:t>
            </a:r>
          </a:p>
        </p:txBody>
      </p:sp>
      <p:pic>
        <p:nvPicPr>
          <p:cNvPr id="8" name="Picture 7">
            <a:extLst>
              <a:ext uri="{FF2B5EF4-FFF2-40B4-BE49-F238E27FC236}">
                <a16:creationId xmlns:a16="http://schemas.microsoft.com/office/drawing/2014/main" id="{DE023160-0354-2D59-B86F-809DFD861CCA}"/>
              </a:ext>
            </a:extLst>
          </p:cNvPr>
          <p:cNvPicPr>
            <a:picLocks noChangeAspect="1"/>
          </p:cNvPicPr>
          <p:nvPr/>
        </p:nvPicPr>
        <p:blipFill rotWithShape="1">
          <a:blip r:embed="rId3"/>
          <a:srcRect t="19652" b="35546"/>
          <a:stretch/>
        </p:blipFill>
        <p:spPr>
          <a:xfrm>
            <a:off x="20" y="2420938"/>
            <a:ext cx="12191980" cy="4096740"/>
          </a:xfrm>
          <a:prstGeom prst="rect">
            <a:avLst/>
          </a:prstGeom>
          <a:noFill/>
        </p:spPr>
      </p:pic>
    </p:spTree>
    <p:extLst>
      <p:ext uri="{BB962C8B-B14F-4D97-AF65-F5344CB8AC3E}">
        <p14:creationId xmlns:p14="http://schemas.microsoft.com/office/powerpoint/2010/main" val="4162458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CE450F2-D2BC-CDC4-3756-AABAD56E0F1A}"/>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97B4E4D1-607B-CE5B-D4E4-2D47A7DA5528}"/>
              </a:ext>
            </a:extLst>
          </p:cNvPr>
          <p:cNvSpPr>
            <a:spLocks noGrp="1"/>
          </p:cNvSpPr>
          <p:nvPr>
            <p:ph type="body" sz="quarter" idx="13"/>
          </p:nvPr>
        </p:nvSpPr>
        <p:spPr/>
        <p:txBody>
          <a:bodyPr/>
          <a:lstStyle/>
          <a:p>
            <a:r>
              <a:rPr lang="de-DE" dirty="0"/>
              <a:t>3. Idee, Konzept, Ziel</a:t>
            </a:r>
          </a:p>
        </p:txBody>
      </p:sp>
      <p:sp>
        <p:nvSpPr>
          <p:cNvPr id="7" name="Textplatzhalter 6">
            <a:extLst>
              <a:ext uri="{FF2B5EF4-FFF2-40B4-BE49-F238E27FC236}">
                <a16:creationId xmlns:a16="http://schemas.microsoft.com/office/drawing/2014/main" id="{0E2F294F-ED29-599D-0157-C5E84A479824}"/>
              </a:ext>
            </a:extLst>
          </p:cNvPr>
          <p:cNvSpPr>
            <a:spLocks noGrp="1"/>
          </p:cNvSpPr>
          <p:nvPr>
            <p:ph type="body" sz="quarter" idx="11"/>
          </p:nvPr>
        </p:nvSpPr>
        <p:spPr/>
        <p:txBody>
          <a:bodyPr>
            <a:normAutofit/>
          </a:bodyPr>
          <a:lstStyle/>
          <a:p>
            <a:r>
              <a:rPr lang="de-DE" dirty="0"/>
              <a:t>Nicht-standardmäßige Verwendung von Sensoren </a:t>
            </a:r>
          </a:p>
          <a:p>
            <a:pPr lvl="1"/>
            <a:r>
              <a:rPr lang="de-DE" dirty="0"/>
              <a:t>bzgl. Kontext, Datenverwendung</a:t>
            </a:r>
          </a:p>
          <a:p>
            <a:pPr lvl="2">
              <a:buFont typeface="Courier New" panose="02070309020205020404" pitchFamily="49" charset="0"/>
              <a:buChar char="o"/>
            </a:pPr>
            <a:r>
              <a:rPr lang="de-DE" sz="1800" dirty="0"/>
              <a:t>Distanzsensoren </a:t>
            </a:r>
            <a:r>
              <a:rPr lang="de-DE" sz="1800" dirty="0">
                <a:sym typeface="Wingdings" panose="05000000000000000000" pitchFamily="2" charset="2"/>
              </a:rPr>
              <a:t> Grenzerfassung mit Freiheitsgrad  z.B. 3D-Modellierung, Controller</a:t>
            </a:r>
          </a:p>
          <a:p>
            <a:pPr lvl="2">
              <a:buFont typeface="Courier New" panose="02070309020205020404" pitchFamily="49" charset="0"/>
              <a:buChar char="o"/>
            </a:pPr>
            <a:r>
              <a:rPr lang="de-DE" sz="1800" dirty="0">
                <a:sym typeface="Wingdings" panose="05000000000000000000" pitchFamily="2" charset="2"/>
              </a:rPr>
              <a:t>Piezoelemente </a:t>
            </a:r>
            <a:r>
              <a:rPr lang="de-DE" sz="1800" dirty="0" err="1">
                <a:sym typeface="Wingdings" panose="05000000000000000000" pitchFamily="2" charset="2"/>
              </a:rPr>
              <a:t>Trilateration</a:t>
            </a:r>
            <a:r>
              <a:rPr lang="de-DE" sz="1800" dirty="0">
                <a:sym typeface="Wingdings" panose="05000000000000000000" pitchFamily="2" charset="2"/>
              </a:rPr>
              <a:t>  Modell von </a:t>
            </a:r>
            <a:r>
              <a:rPr lang="de-DE" sz="1800" dirty="0" err="1">
                <a:sym typeface="Wingdings" panose="05000000000000000000" pitchFamily="2" charset="2"/>
              </a:rPr>
              <a:t>Geodäsieproblemen</a:t>
            </a:r>
            <a:r>
              <a:rPr lang="de-DE" sz="1800" dirty="0">
                <a:sym typeface="Wingdings" panose="05000000000000000000" pitchFamily="2" charset="2"/>
              </a:rPr>
              <a:t> </a:t>
            </a:r>
            <a:endParaRPr lang="de-DE" dirty="0"/>
          </a:p>
          <a:p>
            <a:pPr lvl="1"/>
            <a:r>
              <a:rPr lang="de-DE" dirty="0"/>
              <a:t>Kabellose Verbindung der Sensoren mit System</a:t>
            </a:r>
          </a:p>
          <a:p>
            <a:pPr lvl="1"/>
            <a:r>
              <a:rPr lang="de-DE" dirty="0"/>
              <a:t>Interaktion mit Fraktal-Animation durch die von Sensoren erhobenen physikalischen Messwerte</a:t>
            </a:r>
          </a:p>
          <a:p>
            <a:pPr marL="457200" lvl="1" indent="0">
              <a:buNone/>
            </a:pPr>
            <a:endParaRPr lang="de-DE" dirty="0"/>
          </a:p>
          <a:p>
            <a:r>
              <a:rPr lang="de-DE" dirty="0"/>
              <a:t>Umsetzung</a:t>
            </a:r>
          </a:p>
          <a:p>
            <a:pPr lvl="1"/>
            <a:r>
              <a:rPr lang="de-DE" dirty="0"/>
              <a:t>Set-Up 1: Ultraschallbasierte Distanzsensoren </a:t>
            </a:r>
          </a:p>
          <a:p>
            <a:pPr lvl="1"/>
            <a:r>
              <a:rPr lang="de-DE" dirty="0"/>
              <a:t>Set-Up 2: Piezoelemente</a:t>
            </a:r>
          </a:p>
          <a:p>
            <a:pPr lvl="1"/>
            <a:r>
              <a:rPr lang="de-DE" dirty="0"/>
              <a:t>Interaktive Animation eines Fraktals in Echtzeit</a:t>
            </a:r>
          </a:p>
          <a:p>
            <a:pPr lvl="1"/>
            <a:endParaRPr lang="de-DE" dirty="0"/>
          </a:p>
        </p:txBody>
      </p:sp>
    </p:spTree>
    <p:extLst>
      <p:ext uri="{BB962C8B-B14F-4D97-AF65-F5344CB8AC3E}">
        <p14:creationId xmlns:p14="http://schemas.microsoft.com/office/powerpoint/2010/main" val="142326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E9A27664-85F1-0AEC-25FD-FFC5BE6E7A7B}"/>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CBFA1EEA-22EA-63DA-E76F-18D1B9122678}"/>
              </a:ext>
            </a:extLst>
          </p:cNvPr>
          <p:cNvSpPr>
            <a:spLocks noGrp="1"/>
          </p:cNvSpPr>
          <p:nvPr>
            <p:ph type="body" sz="quarter" idx="13"/>
          </p:nvPr>
        </p:nvSpPr>
        <p:spPr/>
        <p:txBody>
          <a:bodyPr/>
          <a:lstStyle/>
          <a:p>
            <a:r>
              <a:rPr lang="de-DE" dirty="0"/>
              <a:t>4. Theorie und Technik</a:t>
            </a:r>
          </a:p>
          <a:p>
            <a:r>
              <a:rPr lang="de-DE" dirty="0"/>
              <a:t>     Sensoren: HC-SR04 </a:t>
            </a:r>
            <a:r>
              <a:rPr lang="de-DE" dirty="0" err="1"/>
              <a:t>Ultrasonic</a:t>
            </a:r>
            <a:r>
              <a:rPr lang="de-DE" dirty="0"/>
              <a:t> </a:t>
            </a:r>
            <a:r>
              <a:rPr lang="de-DE" dirty="0" err="1"/>
              <a:t>Distance</a:t>
            </a:r>
            <a:r>
              <a:rPr lang="de-DE" dirty="0"/>
              <a:t> Sensor</a:t>
            </a:r>
          </a:p>
        </p:txBody>
      </p:sp>
      <p:sp>
        <p:nvSpPr>
          <p:cNvPr id="10" name="Textplatzhalter 9">
            <a:extLst>
              <a:ext uri="{FF2B5EF4-FFF2-40B4-BE49-F238E27FC236}">
                <a16:creationId xmlns:a16="http://schemas.microsoft.com/office/drawing/2014/main" id="{4C7069FF-1C7E-5E9F-2E46-57FF4D7D3806}"/>
              </a:ext>
            </a:extLst>
          </p:cNvPr>
          <p:cNvSpPr>
            <a:spLocks noGrp="1"/>
          </p:cNvSpPr>
          <p:nvPr>
            <p:ph type="body" sz="quarter" idx="11"/>
          </p:nvPr>
        </p:nvSpPr>
        <p:spPr>
          <a:xfrm>
            <a:off x="192088" y="4101981"/>
            <a:ext cx="5357812" cy="2243258"/>
          </a:xfrm>
        </p:spPr>
        <p:txBody>
          <a:bodyPr>
            <a:normAutofit lnSpcReduction="10000"/>
          </a:bodyPr>
          <a:lstStyle/>
          <a:p>
            <a:pPr marL="457200" indent="-457200">
              <a:buFont typeface="+mj-lt"/>
              <a:buAutoNum type="arabicParenR"/>
            </a:pPr>
            <a:r>
              <a:rPr lang="de-DE" sz="2000" dirty="0"/>
              <a:t>Transmitter emittiert hochfrequenten Ton</a:t>
            </a:r>
          </a:p>
          <a:p>
            <a:pPr marL="457200" indent="-457200">
              <a:buFont typeface="+mj-lt"/>
              <a:buAutoNum type="arabicParenR"/>
            </a:pPr>
            <a:r>
              <a:rPr lang="de-DE" sz="2000" dirty="0"/>
              <a:t>Ton wird vom nächsten Objekt reflektiert</a:t>
            </a:r>
          </a:p>
          <a:p>
            <a:pPr marL="457200" indent="-457200">
              <a:buFont typeface="+mj-lt"/>
              <a:buAutoNum type="arabicParenR"/>
            </a:pPr>
            <a:r>
              <a:rPr lang="de-DE" sz="2000" dirty="0"/>
              <a:t>Receiver empfängt reflektierten Ton</a:t>
            </a:r>
          </a:p>
          <a:p>
            <a:pPr marL="0" indent="0">
              <a:buNone/>
            </a:pPr>
            <a:endParaRPr lang="de-DE" sz="2000" dirty="0"/>
          </a:p>
          <a:p>
            <a:r>
              <a:rPr lang="de-DE" sz="2000" dirty="0">
                <a:sym typeface="Wingdings" panose="05000000000000000000" pitchFamily="2" charset="2"/>
              </a:rPr>
              <a:t>Berechnung der Distanz:</a:t>
            </a:r>
          </a:p>
          <a:p>
            <a:pPr lvl="1"/>
            <a:r>
              <a:rPr lang="de-DE" sz="1800" dirty="0">
                <a:sym typeface="Wingdings" panose="05000000000000000000" pitchFamily="2" charset="2"/>
              </a:rPr>
              <a:t>Schallgeschwindigkeit * Zeit / 2</a:t>
            </a:r>
          </a:p>
        </p:txBody>
      </p:sp>
      <p:pic>
        <p:nvPicPr>
          <p:cNvPr id="2056" name="Picture 8" descr="How the  HC-SR04 Ultrasonic Sensor Module Works">
            <a:extLst>
              <a:ext uri="{FF2B5EF4-FFF2-40B4-BE49-F238E27FC236}">
                <a16:creationId xmlns:a16="http://schemas.microsoft.com/office/drawing/2014/main" id="{618C12F8-14C1-428F-79C3-C31A59102316}"/>
              </a:ext>
            </a:extLst>
          </p:cNvPr>
          <p:cNvPicPr>
            <a:picLocks noGrp="1" noChangeAspect="1" noChangeArrowheads="1"/>
          </p:cNvPicPr>
          <p:nvPr>
            <p:ph type="pic" sz="quarter" idx="15"/>
          </p:nvPr>
        </p:nvPicPr>
        <p:blipFill>
          <a:blip r:embed="rId3">
            <a:extLst>
              <a:ext uri="{28A0092B-C50C-407E-A947-70E740481C1C}">
                <a14:useLocalDpi xmlns:a14="http://schemas.microsoft.com/office/drawing/2010/main" val="0"/>
              </a:ext>
            </a:extLst>
          </a:blip>
          <a:srcRect l="5556" r="5556"/>
          <a:stretch>
            <a:fillRect/>
          </a:stretch>
        </p:blipFill>
        <p:spPr bwMode="auto">
          <a:xfrm>
            <a:off x="5694363" y="2060575"/>
            <a:ext cx="6305550" cy="42846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C-SR04 Ultrasonic Sensor Module Distance Measurement Component Part Front">
            <a:extLst>
              <a:ext uri="{FF2B5EF4-FFF2-40B4-BE49-F238E27FC236}">
                <a16:creationId xmlns:a16="http://schemas.microsoft.com/office/drawing/2014/main" id="{ABCFC109-A125-64A2-FDE2-EE7109C05C09}"/>
              </a:ext>
            </a:extLst>
          </p:cNvPr>
          <p:cNvPicPr>
            <a:picLocks noGrp="1" noChangeAspect="1" noChangeArrowheads="1"/>
          </p:cNvPicPr>
          <p:nvPr>
            <p:ph type="pic" sz="quarter" idx="10"/>
          </p:nvPr>
        </p:nvPicPr>
        <p:blipFill>
          <a:blip r:embed="rId4">
            <a:extLst>
              <a:ext uri="{28A0092B-C50C-407E-A947-70E740481C1C}">
                <a14:useLocalDpi xmlns:a14="http://schemas.microsoft.com/office/drawing/2010/main" val="0"/>
              </a:ext>
            </a:extLst>
          </a:blip>
          <a:srcRect t="17404" b="17404"/>
          <a:stretch>
            <a:fillRect/>
          </a:stretch>
        </p:blipFill>
        <p:spPr bwMode="auto">
          <a:xfrm>
            <a:off x="192088" y="2060575"/>
            <a:ext cx="5357812" cy="19653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7" name="Freihand 16">
                <a:extLst>
                  <a:ext uri="{FF2B5EF4-FFF2-40B4-BE49-F238E27FC236}">
                    <a16:creationId xmlns:a16="http://schemas.microsoft.com/office/drawing/2014/main" id="{45423309-6B79-950E-2555-477F6048E349}"/>
                  </a:ext>
                </a:extLst>
              </p14:cNvPr>
              <p14:cNvContentPartPr/>
              <p14:nvPr/>
            </p14:nvContentPartPr>
            <p14:xfrm>
              <a:off x="11261166" y="5790095"/>
              <a:ext cx="801720" cy="305640"/>
            </p14:xfrm>
          </p:contentPart>
        </mc:Choice>
        <mc:Fallback xmlns="">
          <p:pic>
            <p:nvPicPr>
              <p:cNvPr id="17" name="Freihand 16">
                <a:extLst>
                  <a:ext uri="{FF2B5EF4-FFF2-40B4-BE49-F238E27FC236}">
                    <a16:creationId xmlns:a16="http://schemas.microsoft.com/office/drawing/2014/main" id="{45423309-6B79-950E-2555-477F6048E349}"/>
                  </a:ext>
                </a:extLst>
              </p:cNvPr>
              <p:cNvPicPr/>
              <p:nvPr/>
            </p:nvPicPr>
            <p:blipFill>
              <a:blip r:embed="rId6"/>
              <a:stretch>
                <a:fillRect/>
              </a:stretch>
            </p:blipFill>
            <p:spPr>
              <a:xfrm>
                <a:off x="11198526" y="5727095"/>
                <a:ext cx="927360" cy="431280"/>
              </a:xfrm>
              <a:prstGeom prst="rect">
                <a:avLst/>
              </a:prstGeom>
            </p:spPr>
          </p:pic>
        </mc:Fallback>
      </mc:AlternateContent>
    </p:spTree>
    <p:extLst>
      <p:ext uri="{BB962C8B-B14F-4D97-AF65-F5344CB8AC3E}">
        <p14:creationId xmlns:p14="http://schemas.microsoft.com/office/powerpoint/2010/main" val="94827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0439CD-EF7D-1C22-69E2-FE9861CDE688}"/>
              </a:ext>
            </a:extLst>
          </p:cNvPr>
          <p:cNvSpPr>
            <a:spLocks noGrp="1"/>
          </p:cNvSpPr>
          <p:nvPr>
            <p:ph type="title"/>
          </p:nvPr>
        </p:nvSpPr>
        <p:spPr/>
        <p:txBody>
          <a:bodyPr/>
          <a:lstStyle/>
          <a:p>
            <a:r>
              <a:rPr lang="de-DE" dirty="0"/>
              <a:t>Projekt: Fraktale Fusion</a:t>
            </a:r>
          </a:p>
        </p:txBody>
      </p:sp>
      <p:sp>
        <p:nvSpPr>
          <p:cNvPr id="3" name="Textplatzhalter 2">
            <a:extLst>
              <a:ext uri="{FF2B5EF4-FFF2-40B4-BE49-F238E27FC236}">
                <a16:creationId xmlns:a16="http://schemas.microsoft.com/office/drawing/2014/main" id="{0A95A42D-91A4-D443-BF49-6E593E56C825}"/>
              </a:ext>
            </a:extLst>
          </p:cNvPr>
          <p:cNvSpPr>
            <a:spLocks noGrp="1"/>
          </p:cNvSpPr>
          <p:nvPr>
            <p:ph type="body" sz="quarter" idx="13"/>
          </p:nvPr>
        </p:nvSpPr>
        <p:spPr/>
        <p:txBody>
          <a:bodyPr/>
          <a:lstStyle/>
          <a:p>
            <a:r>
              <a:rPr lang="de-DE" dirty="0"/>
              <a:t>4. Theorie und Technik</a:t>
            </a:r>
          </a:p>
          <a:p>
            <a:r>
              <a:rPr lang="de-DE" dirty="0"/>
              <a:t>     Sensoren: Piezoelemente</a:t>
            </a:r>
          </a:p>
          <a:p>
            <a:endParaRPr lang="de-DE" dirty="0"/>
          </a:p>
        </p:txBody>
      </p:sp>
      <p:sp>
        <p:nvSpPr>
          <p:cNvPr id="5" name="Textplatzhalter 4">
            <a:extLst>
              <a:ext uri="{FF2B5EF4-FFF2-40B4-BE49-F238E27FC236}">
                <a16:creationId xmlns:a16="http://schemas.microsoft.com/office/drawing/2014/main" id="{A705ED59-7B6F-6570-E4CB-71CAA1EE7E9C}"/>
              </a:ext>
            </a:extLst>
          </p:cNvPr>
          <p:cNvSpPr>
            <a:spLocks noGrp="1"/>
          </p:cNvSpPr>
          <p:nvPr>
            <p:ph type="body" sz="quarter" idx="11"/>
          </p:nvPr>
        </p:nvSpPr>
        <p:spPr>
          <a:xfrm>
            <a:off x="192088" y="2241232"/>
            <a:ext cx="9046510" cy="1877334"/>
          </a:xfrm>
        </p:spPr>
        <p:txBody>
          <a:bodyPr>
            <a:normAutofit/>
          </a:bodyPr>
          <a:lstStyle/>
          <a:p>
            <a:r>
              <a:rPr lang="de-DE" sz="2000" dirty="0"/>
              <a:t>Energie aus Erschütterungen</a:t>
            </a:r>
          </a:p>
          <a:p>
            <a:r>
              <a:rPr lang="de-DE" sz="2000" dirty="0"/>
              <a:t>Piezoeffekt genutzt</a:t>
            </a:r>
          </a:p>
          <a:p>
            <a:pPr lvl="1"/>
            <a:r>
              <a:rPr lang="de-DE" sz="1800" dirty="0"/>
              <a:t>Bei Einwirkung einer mechanische Kraft eine elektrische Spannung produzieren</a:t>
            </a:r>
          </a:p>
          <a:p>
            <a:r>
              <a:rPr lang="de-DE" sz="2000" dirty="0"/>
              <a:t>Scheibengröße von 35mm</a:t>
            </a:r>
            <a:endParaRPr lang="de-DE" sz="1600" dirty="0"/>
          </a:p>
          <a:p>
            <a:pPr lvl="1"/>
            <a:r>
              <a:rPr lang="de-DE" sz="1800" dirty="0"/>
              <a:t>Sensitivität abhängig von Sensorfläche: Radius ↑ </a:t>
            </a:r>
            <a:r>
              <a:rPr lang="de-DE" sz="1800" i="0" dirty="0">
                <a:solidFill>
                  <a:srgbClr val="202122"/>
                </a:solidFill>
                <a:effectLst/>
                <a:latin typeface="Arial" panose="020B0604020202020204" pitchFamily="34" charset="0"/>
              </a:rPr>
              <a:t>⇒ Sensitivität, Rauschen </a:t>
            </a:r>
            <a:r>
              <a:rPr lang="de-DE" sz="1800" dirty="0"/>
              <a:t>↑</a:t>
            </a:r>
          </a:p>
        </p:txBody>
      </p:sp>
      <p:pic>
        <p:nvPicPr>
          <p:cNvPr id="3076" name="Picture 4" descr="Piezo-Power-Tower: Energie aus Erschütterungen | heise online">
            <a:extLst>
              <a:ext uri="{FF2B5EF4-FFF2-40B4-BE49-F238E27FC236}">
                <a16:creationId xmlns:a16="http://schemas.microsoft.com/office/drawing/2014/main" id="{2EC1A928-E163-0A77-3B7B-30E8EA513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2" y="4118566"/>
            <a:ext cx="7877307" cy="228623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89251FA-6040-0F35-AE40-B5C69E97DBD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193" r="3419"/>
          <a:stretch/>
        </p:blipFill>
        <p:spPr bwMode="auto">
          <a:xfrm>
            <a:off x="9120276" y="938577"/>
            <a:ext cx="2425521" cy="179568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D35ACEBC-86AA-111B-333A-234D7CEB8B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6162" y="3042471"/>
            <a:ext cx="3333750" cy="3362325"/>
          </a:xfrm>
          <a:prstGeom prst="rect">
            <a:avLst/>
          </a:prstGeom>
        </p:spPr>
      </p:pic>
    </p:spTree>
    <p:extLst>
      <p:ext uri="{BB962C8B-B14F-4D97-AF65-F5344CB8AC3E}">
        <p14:creationId xmlns:p14="http://schemas.microsoft.com/office/powerpoint/2010/main" val="134666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a:extLst>
              <a:ext uri="{FF2B5EF4-FFF2-40B4-BE49-F238E27FC236}">
                <a16:creationId xmlns:a16="http://schemas.microsoft.com/office/drawing/2014/main" id="{6AED0C20-D509-8F2A-5DEE-7467F2C399E3}"/>
              </a:ext>
            </a:extLst>
          </p:cNvPr>
          <p:cNvSpPr>
            <a:spLocks noGrp="1"/>
          </p:cNvSpPr>
          <p:nvPr>
            <p:ph type="title"/>
          </p:nvPr>
        </p:nvSpPr>
        <p:spPr>
          <a:xfrm>
            <a:off x="1343025" y="152400"/>
            <a:ext cx="10656888" cy="468314"/>
          </a:xfrm>
        </p:spPr>
        <p:txBody>
          <a:bodyPr>
            <a:normAutofit/>
          </a:bodyPr>
          <a:lstStyle/>
          <a:p>
            <a:r>
              <a:rPr lang="de-DE" dirty="0"/>
              <a:t>Projekt: Fraktale Fusion</a:t>
            </a:r>
          </a:p>
        </p:txBody>
      </p:sp>
      <p:sp>
        <p:nvSpPr>
          <p:cNvPr id="10" name="Textplatzhalter 9">
            <a:extLst>
              <a:ext uri="{FF2B5EF4-FFF2-40B4-BE49-F238E27FC236}">
                <a16:creationId xmlns:a16="http://schemas.microsoft.com/office/drawing/2014/main" id="{E28A46D1-AF3B-0EB4-1AAA-59B03D850E3C}"/>
              </a:ext>
            </a:extLst>
          </p:cNvPr>
          <p:cNvSpPr>
            <a:spLocks noGrp="1"/>
          </p:cNvSpPr>
          <p:nvPr>
            <p:ph type="body" sz="quarter" idx="13"/>
          </p:nvPr>
        </p:nvSpPr>
        <p:spPr>
          <a:xfrm>
            <a:off x="192088" y="908050"/>
            <a:ext cx="11807825" cy="928370"/>
          </a:xfrm>
        </p:spPr>
        <p:txBody>
          <a:bodyPr>
            <a:normAutofit/>
          </a:bodyPr>
          <a:lstStyle/>
          <a:p>
            <a:r>
              <a:rPr lang="de-DE" dirty="0"/>
              <a:t>4. Theorie und Technik</a:t>
            </a:r>
          </a:p>
          <a:p>
            <a:r>
              <a:rPr lang="de-DE" dirty="0"/>
              <a:t>     Verwendung des Signals</a:t>
            </a:r>
          </a:p>
        </p:txBody>
      </p:sp>
      <p:pic>
        <p:nvPicPr>
          <p:cNvPr id="7170" name="Picture 2" descr="The Trilateration algorithm.">
            <a:extLst>
              <a:ext uri="{FF2B5EF4-FFF2-40B4-BE49-F238E27FC236}">
                <a16:creationId xmlns:a16="http://schemas.microsoft.com/office/drawing/2014/main" id="{866E28FC-E2C3-6C05-28C3-75F3CADC44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2088" y="2673143"/>
            <a:ext cx="4119867" cy="2681926"/>
          </a:xfrm>
          <a:prstGeom prst="rect">
            <a:avLst/>
          </a:prstGeom>
          <a:solidFill>
            <a:srgbClr val="FFFFFF"/>
          </a:solidFill>
        </p:spPr>
      </p:pic>
      <p:sp>
        <p:nvSpPr>
          <p:cNvPr id="13" name="Textplatzhalter 12">
            <a:extLst>
              <a:ext uri="{FF2B5EF4-FFF2-40B4-BE49-F238E27FC236}">
                <a16:creationId xmlns:a16="http://schemas.microsoft.com/office/drawing/2014/main" id="{96C60015-C23A-848D-EBAE-1D7D318DCFD7}"/>
              </a:ext>
            </a:extLst>
          </p:cNvPr>
          <p:cNvSpPr>
            <a:spLocks noGrp="1"/>
          </p:cNvSpPr>
          <p:nvPr>
            <p:ph type="body" sz="quarter" idx="11"/>
          </p:nvPr>
        </p:nvSpPr>
        <p:spPr>
          <a:xfrm>
            <a:off x="4606289" y="1871774"/>
            <a:ext cx="7393623" cy="4284663"/>
          </a:xfrm>
        </p:spPr>
        <p:txBody>
          <a:bodyPr>
            <a:normAutofit/>
          </a:bodyPr>
          <a:lstStyle/>
          <a:p>
            <a:r>
              <a:rPr lang="de-DE" b="1" dirty="0" err="1"/>
              <a:t>Trilateration</a:t>
            </a:r>
            <a:endParaRPr lang="de-DE" b="1" dirty="0"/>
          </a:p>
          <a:p>
            <a:pPr lvl="1"/>
            <a:r>
              <a:rPr lang="de-DE" dirty="0"/>
              <a:t>Verfahren zur Bestimmung eines Objekts im Raum</a:t>
            </a:r>
          </a:p>
          <a:p>
            <a:pPr lvl="1"/>
            <a:r>
              <a:rPr lang="de-DE" dirty="0"/>
              <a:t>3 Ankerpunkte </a:t>
            </a:r>
          </a:p>
          <a:p>
            <a:pPr lvl="1"/>
            <a:r>
              <a:rPr lang="de-DE" dirty="0"/>
              <a:t>Berechnung basiert auf Distanzmaßen </a:t>
            </a:r>
          </a:p>
          <a:p>
            <a:pPr lvl="1"/>
            <a:endParaRPr lang="de-DE" dirty="0"/>
          </a:p>
          <a:p>
            <a:pPr lvl="1"/>
            <a:r>
              <a:rPr lang="de-DE" dirty="0"/>
              <a:t>Abzugrenzen von Triangulation </a:t>
            </a:r>
          </a:p>
          <a:p>
            <a:pPr lvl="2"/>
            <a:r>
              <a:rPr lang="de-DE" dirty="0"/>
              <a:t>Verwendung von Winkeln zur Richtungsbestimmung</a:t>
            </a:r>
          </a:p>
          <a:p>
            <a:pPr lvl="2"/>
            <a:endParaRPr lang="de-DE" dirty="0"/>
          </a:p>
          <a:p>
            <a:r>
              <a:rPr lang="de-DE" dirty="0"/>
              <a:t>Richtung (Koordinaten der Position </a:t>
            </a:r>
            <a:r>
              <a:rPr lang="de-DE" dirty="0">
                <a:sym typeface="Wingdings" panose="05000000000000000000" pitchFamily="2" charset="2"/>
              </a:rPr>
              <a:t> Radius-Vektor)</a:t>
            </a:r>
            <a:r>
              <a:rPr lang="de-DE" dirty="0"/>
              <a:t> im Raum als Input für Mandelbrot</a:t>
            </a:r>
          </a:p>
        </p:txBody>
      </p:sp>
    </p:spTree>
    <p:extLst>
      <p:ext uri="{BB962C8B-B14F-4D97-AF65-F5344CB8AC3E}">
        <p14:creationId xmlns:p14="http://schemas.microsoft.com/office/powerpoint/2010/main" val="41393527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646F99-7632-5118-AB2C-073980580404}"/>
              </a:ext>
            </a:extLst>
          </p:cNvPr>
          <p:cNvSpPr>
            <a:spLocks noGrp="1"/>
          </p:cNvSpPr>
          <p:nvPr>
            <p:ph type="title"/>
          </p:nvPr>
        </p:nvSpPr>
        <p:spPr>
          <a:xfrm>
            <a:off x="1343025" y="152400"/>
            <a:ext cx="10656888" cy="468314"/>
          </a:xfrm>
        </p:spPr>
        <p:txBody>
          <a:bodyPr>
            <a:normAutofit/>
          </a:bodyPr>
          <a:lstStyle/>
          <a:p>
            <a:r>
              <a:rPr lang="de-DE" dirty="0"/>
              <a:t>Projekt: Fraktale Fusion</a:t>
            </a:r>
          </a:p>
        </p:txBody>
      </p:sp>
      <p:sp>
        <p:nvSpPr>
          <p:cNvPr id="3" name="Textplatzhalter 2">
            <a:extLst>
              <a:ext uri="{FF2B5EF4-FFF2-40B4-BE49-F238E27FC236}">
                <a16:creationId xmlns:a16="http://schemas.microsoft.com/office/drawing/2014/main" id="{28CE7074-DF2C-8D46-DF6F-2D5763B18BB1}"/>
              </a:ext>
            </a:extLst>
          </p:cNvPr>
          <p:cNvSpPr>
            <a:spLocks noGrp="1"/>
          </p:cNvSpPr>
          <p:nvPr>
            <p:ph type="body" sz="quarter" idx="13"/>
          </p:nvPr>
        </p:nvSpPr>
        <p:spPr>
          <a:xfrm>
            <a:off x="192088" y="908050"/>
            <a:ext cx="11807825" cy="928370"/>
          </a:xfrm>
        </p:spPr>
        <p:txBody>
          <a:bodyPr>
            <a:normAutofit/>
          </a:bodyPr>
          <a:lstStyle/>
          <a:p>
            <a:r>
              <a:rPr lang="de-DE" dirty="0"/>
              <a:t>5. Praktische Umsetzung</a:t>
            </a:r>
          </a:p>
          <a:p>
            <a:r>
              <a:rPr lang="de-DE" dirty="0"/>
              <a:t>     1. Set-</a:t>
            </a:r>
            <a:r>
              <a:rPr lang="de-DE" dirty="0" err="1"/>
              <a:t>up</a:t>
            </a:r>
            <a:r>
              <a:rPr lang="de-DE" dirty="0"/>
              <a:t> </a:t>
            </a:r>
          </a:p>
        </p:txBody>
      </p:sp>
      <p:pic>
        <p:nvPicPr>
          <p:cNvPr id="7" name="Bildplatzhalter 6" descr="Ein Bild, das Text, Elektronik enthält.&#10;&#10;Automatisch generierte Beschreibung">
            <a:extLst>
              <a:ext uri="{FF2B5EF4-FFF2-40B4-BE49-F238E27FC236}">
                <a16:creationId xmlns:a16="http://schemas.microsoft.com/office/drawing/2014/main" id="{F48DA74D-F7FB-EF02-5306-4821D02DF9D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6995" t="15127" r="12405" b="17522"/>
          <a:stretch/>
        </p:blipFill>
        <p:spPr>
          <a:xfrm>
            <a:off x="192087" y="2060574"/>
            <a:ext cx="5968519" cy="4284662"/>
          </a:xfrm>
          <a:noFill/>
        </p:spPr>
      </p:pic>
      <p:sp>
        <p:nvSpPr>
          <p:cNvPr id="5" name="Textplatzhalter 4">
            <a:extLst>
              <a:ext uri="{FF2B5EF4-FFF2-40B4-BE49-F238E27FC236}">
                <a16:creationId xmlns:a16="http://schemas.microsoft.com/office/drawing/2014/main" id="{6F58E840-704B-33AB-FE97-91E301A5D683}"/>
              </a:ext>
            </a:extLst>
          </p:cNvPr>
          <p:cNvSpPr>
            <a:spLocks noGrp="1"/>
          </p:cNvSpPr>
          <p:nvPr>
            <p:ph type="body" sz="quarter" idx="11"/>
          </p:nvPr>
        </p:nvSpPr>
        <p:spPr>
          <a:xfrm>
            <a:off x="6203950" y="2060574"/>
            <a:ext cx="5795963" cy="4284663"/>
          </a:xfrm>
        </p:spPr>
        <p:txBody>
          <a:bodyPr>
            <a:normAutofit/>
          </a:bodyPr>
          <a:lstStyle/>
          <a:p>
            <a:r>
              <a:rPr lang="de-DE" dirty="0"/>
              <a:t>Drei HC-SR04 Sensoren </a:t>
            </a:r>
          </a:p>
          <a:p>
            <a:r>
              <a:rPr lang="de-DE" dirty="0"/>
              <a:t>ESP32</a:t>
            </a:r>
          </a:p>
          <a:p>
            <a:r>
              <a:rPr lang="de-DE" dirty="0"/>
              <a:t>Power-bank</a:t>
            </a:r>
          </a:p>
          <a:p>
            <a:endParaRPr lang="de-DE" dirty="0"/>
          </a:p>
        </p:txBody>
      </p:sp>
    </p:spTree>
    <p:extLst>
      <p:ext uri="{BB962C8B-B14F-4D97-AF65-F5344CB8AC3E}">
        <p14:creationId xmlns:p14="http://schemas.microsoft.com/office/powerpoint/2010/main" val="218004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646F99-7632-5118-AB2C-073980580404}"/>
              </a:ext>
            </a:extLst>
          </p:cNvPr>
          <p:cNvSpPr>
            <a:spLocks noGrp="1"/>
          </p:cNvSpPr>
          <p:nvPr>
            <p:ph type="title"/>
          </p:nvPr>
        </p:nvSpPr>
        <p:spPr/>
        <p:txBody>
          <a:bodyPr/>
          <a:lstStyle/>
          <a:p>
            <a:r>
              <a:rPr lang="de-DE" dirty="0"/>
              <a:t>Projekt: Fraktale Fusion</a:t>
            </a:r>
          </a:p>
        </p:txBody>
      </p:sp>
      <p:sp>
        <p:nvSpPr>
          <p:cNvPr id="3" name="Textplatzhalter 2">
            <a:extLst>
              <a:ext uri="{FF2B5EF4-FFF2-40B4-BE49-F238E27FC236}">
                <a16:creationId xmlns:a16="http://schemas.microsoft.com/office/drawing/2014/main" id="{28CE7074-DF2C-8D46-DF6F-2D5763B18BB1}"/>
              </a:ext>
            </a:extLst>
          </p:cNvPr>
          <p:cNvSpPr>
            <a:spLocks noGrp="1"/>
          </p:cNvSpPr>
          <p:nvPr>
            <p:ph type="body" sz="quarter" idx="13"/>
          </p:nvPr>
        </p:nvSpPr>
        <p:spPr/>
        <p:txBody>
          <a:bodyPr/>
          <a:lstStyle/>
          <a:p>
            <a:r>
              <a:rPr lang="de-DE" dirty="0"/>
              <a:t>5. Praktische Umsetzung</a:t>
            </a:r>
          </a:p>
          <a:p>
            <a:r>
              <a:rPr lang="de-DE" dirty="0"/>
              <a:t>     2. Set-</a:t>
            </a:r>
            <a:r>
              <a:rPr lang="de-DE" dirty="0" err="1"/>
              <a:t>up</a:t>
            </a:r>
            <a:r>
              <a:rPr lang="de-DE" dirty="0"/>
              <a:t> </a:t>
            </a:r>
          </a:p>
        </p:txBody>
      </p:sp>
      <p:sp>
        <p:nvSpPr>
          <p:cNvPr id="5" name="Textplatzhalter 4">
            <a:extLst>
              <a:ext uri="{FF2B5EF4-FFF2-40B4-BE49-F238E27FC236}">
                <a16:creationId xmlns:a16="http://schemas.microsoft.com/office/drawing/2014/main" id="{6F58E840-704B-33AB-FE97-91E301A5D683}"/>
              </a:ext>
            </a:extLst>
          </p:cNvPr>
          <p:cNvSpPr>
            <a:spLocks noGrp="1"/>
          </p:cNvSpPr>
          <p:nvPr>
            <p:ph type="body" sz="quarter" idx="11"/>
          </p:nvPr>
        </p:nvSpPr>
        <p:spPr/>
        <p:txBody>
          <a:bodyPr/>
          <a:lstStyle/>
          <a:p>
            <a:r>
              <a:rPr lang="de-DE" dirty="0"/>
              <a:t>Drei Piezoelemente</a:t>
            </a:r>
          </a:p>
          <a:p>
            <a:r>
              <a:rPr lang="de-DE" dirty="0"/>
              <a:t>Drei Signalverstärker</a:t>
            </a:r>
          </a:p>
          <a:p>
            <a:r>
              <a:rPr lang="de-DE" dirty="0"/>
              <a:t>Drei ESP8266</a:t>
            </a:r>
          </a:p>
        </p:txBody>
      </p:sp>
      <p:pic>
        <p:nvPicPr>
          <p:cNvPr id="7" name="Grafik 6" descr="Ein Bild, das Elektronik enthält.&#10;&#10;Automatisch generierte Beschreibung">
            <a:extLst>
              <a:ext uri="{FF2B5EF4-FFF2-40B4-BE49-F238E27FC236}">
                <a16:creationId xmlns:a16="http://schemas.microsoft.com/office/drawing/2014/main" id="{1454A7D9-0238-FF29-E4B2-58B7B7215549}"/>
              </a:ext>
            </a:extLst>
          </p:cNvPr>
          <p:cNvPicPr>
            <a:picLocks noChangeAspect="1"/>
          </p:cNvPicPr>
          <p:nvPr/>
        </p:nvPicPr>
        <p:blipFill rotWithShape="1">
          <a:blip r:embed="rId3">
            <a:extLst>
              <a:ext uri="{28A0092B-C50C-407E-A947-70E740481C1C}">
                <a14:useLocalDpi xmlns:a14="http://schemas.microsoft.com/office/drawing/2010/main" val="0"/>
              </a:ext>
            </a:extLst>
          </a:blip>
          <a:srcRect l="24830" t="16038" r="14935" b="7477"/>
          <a:stretch/>
        </p:blipFill>
        <p:spPr>
          <a:xfrm>
            <a:off x="834887" y="2060574"/>
            <a:ext cx="4412974" cy="4219051"/>
          </a:xfrm>
          <a:prstGeom prst="rect">
            <a:avLst/>
          </a:prstGeom>
        </p:spPr>
      </p:pic>
    </p:spTree>
    <p:extLst>
      <p:ext uri="{BB962C8B-B14F-4D97-AF65-F5344CB8AC3E}">
        <p14:creationId xmlns:p14="http://schemas.microsoft.com/office/powerpoint/2010/main" val="631383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646F99-7632-5118-AB2C-073980580404}"/>
              </a:ext>
            </a:extLst>
          </p:cNvPr>
          <p:cNvSpPr>
            <a:spLocks noGrp="1"/>
          </p:cNvSpPr>
          <p:nvPr>
            <p:ph type="title"/>
          </p:nvPr>
        </p:nvSpPr>
        <p:spPr/>
        <p:txBody>
          <a:bodyPr/>
          <a:lstStyle/>
          <a:p>
            <a:r>
              <a:rPr lang="de-DE" dirty="0"/>
              <a:t>Projekt: Fraktale Fusion</a:t>
            </a:r>
          </a:p>
        </p:txBody>
      </p:sp>
      <p:sp>
        <p:nvSpPr>
          <p:cNvPr id="3" name="Textplatzhalter 2">
            <a:extLst>
              <a:ext uri="{FF2B5EF4-FFF2-40B4-BE49-F238E27FC236}">
                <a16:creationId xmlns:a16="http://schemas.microsoft.com/office/drawing/2014/main" id="{28CE7074-DF2C-8D46-DF6F-2D5763B18BB1}"/>
              </a:ext>
            </a:extLst>
          </p:cNvPr>
          <p:cNvSpPr>
            <a:spLocks noGrp="1"/>
          </p:cNvSpPr>
          <p:nvPr>
            <p:ph type="body" sz="quarter" idx="13"/>
          </p:nvPr>
        </p:nvSpPr>
        <p:spPr/>
        <p:txBody>
          <a:bodyPr/>
          <a:lstStyle/>
          <a:p>
            <a:r>
              <a:rPr lang="de-DE" dirty="0"/>
              <a:t>5. Praktische Umsetzung</a:t>
            </a:r>
          </a:p>
          <a:p>
            <a:r>
              <a:rPr lang="de-DE" dirty="0"/>
              <a:t>     Dahinterstehende Überlegungen</a:t>
            </a:r>
          </a:p>
        </p:txBody>
      </p:sp>
      <p:sp>
        <p:nvSpPr>
          <p:cNvPr id="6" name="Textplatzhalter 5">
            <a:extLst>
              <a:ext uri="{FF2B5EF4-FFF2-40B4-BE49-F238E27FC236}">
                <a16:creationId xmlns:a16="http://schemas.microsoft.com/office/drawing/2014/main" id="{71472BC8-1388-C0CE-3E75-8A70BF909AEC}"/>
              </a:ext>
            </a:extLst>
          </p:cNvPr>
          <p:cNvSpPr>
            <a:spLocks noGrp="1"/>
          </p:cNvSpPr>
          <p:nvPr>
            <p:ph type="body" sz="quarter" idx="11"/>
          </p:nvPr>
        </p:nvSpPr>
        <p:spPr/>
        <p:txBody>
          <a:bodyPr/>
          <a:lstStyle/>
          <a:p>
            <a:r>
              <a:rPr lang="de-DE" dirty="0"/>
              <a:t>Verwendete Ressourcen</a:t>
            </a:r>
          </a:p>
          <a:p>
            <a:pPr lvl="1"/>
            <a:r>
              <a:rPr lang="de-DE" dirty="0"/>
              <a:t>Arduino IDE 	</a:t>
            </a:r>
            <a:r>
              <a:rPr lang="de-DE" dirty="0">
                <a:sym typeface="Wingdings" panose="05000000000000000000" pitchFamily="2" charset="2"/>
              </a:rPr>
              <a:t> Messung über Sensoren, Datensendung</a:t>
            </a:r>
            <a:endParaRPr lang="de-DE" dirty="0"/>
          </a:p>
          <a:p>
            <a:pPr lvl="1"/>
            <a:r>
              <a:rPr lang="de-DE" dirty="0"/>
              <a:t>Python 		</a:t>
            </a:r>
            <a:r>
              <a:rPr lang="de-DE" dirty="0">
                <a:sym typeface="Wingdings" panose="05000000000000000000" pitchFamily="2" charset="2"/>
              </a:rPr>
              <a:t> Datenempfang und –</a:t>
            </a:r>
            <a:r>
              <a:rPr lang="de-DE" dirty="0" err="1">
                <a:sym typeface="Wingdings" panose="05000000000000000000" pitchFamily="2" charset="2"/>
              </a:rPr>
              <a:t>verarbeitung</a:t>
            </a:r>
            <a:r>
              <a:rPr lang="de-DE" dirty="0">
                <a:sym typeface="Wingdings" panose="05000000000000000000" pitchFamily="2" charset="2"/>
              </a:rPr>
              <a:t>, Interaktion mit Fraktal</a:t>
            </a:r>
            <a:endParaRPr lang="de-DE" dirty="0"/>
          </a:p>
          <a:p>
            <a:pPr lvl="1"/>
            <a:r>
              <a:rPr lang="de-DE" dirty="0"/>
              <a:t>OpenGL 		</a:t>
            </a:r>
            <a:r>
              <a:rPr lang="de-DE" dirty="0">
                <a:sym typeface="Wingdings" panose="05000000000000000000" pitchFamily="2" charset="2"/>
              </a:rPr>
              <a:t> Spezifikation zur Entwicklung von Computergrafiken </a:t>
            </a:r>
            <a:br>
              <a:rPr lang="de-DE" dirty="0">
                <a:sym typeface="Wingdings" panose="05000000000000000000" pitchFamily="2" charset="2"/>
              </a:rPr>
            </a:br>
            <a:r>
              <a:rPr lang="de-DE" dirty="0">
                <a:sym typeface="Wingdings" panose="05000000000000000000" pitchFamily="2" charset="2"/>
              </a:rPr>
              <a:t>		 	    (berechnen und „malen“ in Echtzeit)</a:t>
            </a:r>
          </a:p>
          <a:p>
            <a:pPr marL="457200" lvl="1" indent="0">
              <a:buNone/>
            </a:pPr>
            <a:endParaRPr lang="de-DE" dirty="0">
              <a:sym typeface="Wingdings" panose="05000000000000000000" pitchFamily="2" charset="2"/>
            </a:endParaRPr>
          </a:p>
          <a:p>
            <a:r>
              <a:rPr lang="de-DE" dirty="0"/>
              <a:t>Kabellose Verbindung über WLAN mithilfe ESP8266</a:t>
            </a:r>
          </a:p>
          <a:p>
            <a:pPr lvl="1"/>
            <a:r>
              <a:rPr lang="de-DE" dirty="0"/>
              <a:t>Verwendung eines socket </a:t>
            </a:r>
            <a:r>
              <a:rPr lang="de-DE" dirty="0">
                <a:sym typeface="Wingdings" panose="05000000000000000000" pitchFamily="2" charset="2"/>
              </a:rPr>
              <a:t> lokales Netzwerk </a:t>
            </a:r>
          </a:p>
          <a:p>
            <a:pPr lvl="1"/>
            <a:r>
              <a:rPr lang="de-DE" dirty="0"/>
              <a:t>ESP übernimmt eine Serverfunktion</a:t>
            </a:r>
          </a:p>
          <a:p>
            <a:pPr lvl="1"/>
            <a:r>
              <a:rPr lang="de-DE" dirty="0"/>
              <a:t>Computer übernimmt Clientfunktion</a:t>
            </a:r>
          </a:p>
          <a:p>
            <a:pPr lvl="1"/>
            <a:endParaRPr lang="de-DE" dirty="0"/>
          </a:p>
        </p:txBody>
      </p:sp>
    </p:spTree>
    <p:extLst>
      <p:ext uri="{BB962C8B-B14F-4D97-AF65-F5344CB8AC3E}">
        <p14:creationId xmlns:p14="http://schemas.microsoft.com/office/powerpoint/2010/main" val="2719899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646F99-7632-5118-AB2C-073980580404}"/>
              </a:ext>
            </a:extLst>
          </p:cNvPr>
          <p:cNvSpPr>
            <a:spLocks noGrp="1"/>
          </p:cNvSpPr>
          <p:nvPr>
            <p:ph type="title"/>
          </p:nvPr>
        </p:nvSpPr>
        <p:spPr/>
        <p:txBody>
          <a:bodyPr/>
          <a:lstStyle/>
          <a:p>
            <a:r>
              <a:rPr lang="de-DE" dirty="0"/>
              <a:t>Projekt: Fraktale Fusion</a:t>
            </a:r>
          </a:p>
        </p:txBody>
      </p:sp>
      <p:sp>
        <p:nvSpPr>
          <p:cNvPr id="3" name="Textplatzhalter 2">
            <a:extLst>
              <a:ext uri="{FF2B5EF4-FFF2-40B4-BE49-F238E27FC236}">
                <a16:creationId xmlns:a16="http://schemas.microsoft.com/office/drawing/2014/main" id="{28CE7074-DF2C-8D46-DF6F-2D5763B18BB1}"/>
              </a:ext>
            </a:extLst>
          </p:cNvPr>
          <p:cNvSpPr>
            <a:spLocks noGrp="1"/>
          </p:cNvSpPr>
          <p:nvPr>
            <p:ph type="body" sz="quarter" idx="13"/>
          </p:nvPr>
        </p:nvSpPr>
        <p:spPr>
          <a:xfrm>
            <a:off x="192089" y="908050"/>
            <a:ext cx="6483032" cy="928370"/>
          </a:xfrm>
        </p:spPr>
        <p:txBody>
          <a:bodyPr/>
          <a:lstStyle/>
          <a:p>
            <a:r>
              <a:rPr lang="de-DE" dirty="0"/>
              <a:t>5. Praktische Umsetzung</a:t>
            </a:r>
          </a:p>
          <a:p>
            <a:r>
              <a:rPr lang="de-DE" dirty="0"/>
              <a:t>     Funktionalität und Kommunikation</a:t>
            </a:r>
          </a:p>
          <a:p>
            <a:endParaRPr lang="de-DE" dirty="0"/>
          </a:p>
        </p:txBody>
      </p:sp>
      <p:sp>
        <p:nvSpPr>
          <p:cNvPr id="6" name="Textplatzhalter 5">
            <a:extLst>
              <a:ext uri="{FF2B5EF4-FFF2-40B4-BE49-F238E27FC236}">
                <a16:creationId xmlns:a16="http://schemas.microsoft.com/office/drawing/2014/main" id="{71472BC8-1388-C0CE-3E75-8A70BF909AEC}"/>
              </a:ext>
            </a:extLst>
          </p:cNvPr>
          <p:cNvSpPr>
            <a:spLocks noGrp="1"/>
          </p:cNvSpPr>
          <p:nvPr>
            <p:ph type="body" sz="quarter" idx="11"/>
          </p:nvPr>
        </p:nvSpPr>
        <p:spPr>
          <a:xfrm>
            <a:off x="192089" y="1996440"/>
            <a:ext cx="6483031" cy="4348798"/>
          </a:xfrm>
        </p:spPr>
        <p:txBody>
          <a:bodyPr/>
          <a:lstStyle/>
          <a:p>
            <a:pPr marL="457200" indent="-457200">
              <a:buFont typeface="+mj-lt"/>
              <a:buAutoNum type="arabicPeriod"/>
            </a:pPr>
            <a:r>
              <a:rPr lang="de-DE" dirty="0"/>
              <a:t>Daten aus Setup 1</a:t>
            </a:r>
          </a:p>
          <a:p>
            <a:pPr lvl="1">
              <a:buFont typeface="Courier New" panose="02070309020205020404" pitchFamily="49" charset="0"/>
              <a:buChar char="o"/>
            </a:pPr>
            <a:r>
              <a:rPr lang="de-DE" dirty="0"/>
              <a:t> Bereiche festlegen für Zoom und Richtungen</a:t>
            </a:r>
          </a:p>
          <a:p>
            <a:pPr marL="457200" lvl="1" indent="0">
              <a:buNone/>
            </a:pPr>
            <a:endParaRPr lang="de-DE" dirty="0"/>
          </a:p>
          <a:p>
            <a:pPr marL="457200" indent="-457200">
              <a:buFont typeface="+mj-lt"/>
              <a:buAutoNum type="arabicPeriod"/>
            </a:pPr>
            <a:r>
              <a:rPr lang="de-DE" dirty="0"/>
              <a:t>Daten aus Setup 2</a:t>
            </a:r>
          </a:p>
          <a:p>
            <a:pPr lvl="1">
              <a:buFont typeface="Courier New" panose="02070309020205020404" pitchFamily="49" charset="0"/>
              <a:buChar char="o"/>
            </a:pPr>
            <a:r>
              <a:rPr lang="de-DE" dirty="0"/>
              <a:t>Normierung (Drift vom Mittelwert des Rauschens)</a:t>
            </a:r>
          </a:p>
          <a:p>
            <a:pPr lvl="1">
              <a:buFont typeface="Courier New" panose="02070309020205020404" pitchFamily="49" charset="0"/>
              <a:buChar char="o"/>
            </a:pPr>
            <a:r>
              <a:rPr lang="de-DE" dirty="0"/>
              <a:t>Überprüfung der Impulse und </a:t>
            </a:r>
            <a:br>
              <a:rPr lang="de-DE" dirty="0"/>
            </a:br>
            <a:r>
              <a:rPr lang="de-DE" dirty="0"/>
              <a:t>Absicherung zweier Maxima pro Array</a:t>
            </a:r>
          </a:p>
          <a:p>
            <a:pPr lvl="1">
              <a:buFont typeface="Courier New" panose="02070309020205020404" pitchFamily="49" charset="0"/>
              <a:buChar char="o"/>
            </a:pPr>
            <a:r>
              <a:rPr lang="de-DE" dirty="0"/>
              <a:t>Impulse </a:t>
            </a:r>
            <a:r>
              <a:rPr lang="de-DE" dirty="0">
                <a:sym typeface="Wingdings" panose="05000000000000000000" pitchFamily="2" charset="2"/>
              </a:rPr>
              <a:t> Distanzen  Koordinaten  Richtung</a:t>
            </a:r>
            <a:endParaRPr lang="de-DE" dirty="0"/>
          </a:p>
          <a:p>
            <a:pPr marL="457200" lvl="1" indent="0">
              <a:buNone/>
            </a:pPr>
            <a:endParaRPr lang="de-DE" dirty="0"/>
          </a:p>
          <a:p>
            <a:pPr marL="457200" indent="-457200">
              <a:buFont typeface="+mj-lt"/>
              <a:buAutoNum type="arabicPeriod"/>
            </a:pPr>
            <a:r>
              <a:rPr lang="de-DE" dirty="0"/>
              <a:t>Animation des Mandelbrot Fraktals in Echtzeit</a:t>
            </a:r>
          </a:p>
          <a:p>
            <a:pPr lvl="1">
              <a:buFont typeface="Courier New" panose="02070309020205020404" pitchFamily="49" charset="0"/>
              <a:buChar char="o"/>
            </a:pPr>
            <a:r>
              <a:rPr lang="de-DE" dirty="0"/>
              <a:t>Anwendung der Richtungsbefehle aus erhobenen Daten</a:t>
            </a:r>
          </a:p>
        </p:txBody>
      </p:sp>
      <p:sp>
        <p:nvSpPr>
          <p:cNvPr id="4" name="Rechteck 3">
            <a:extLst>
              <a:ext uri="{FF2B5EF4-FFF2-40B4-BE49-F238E27FC236}">
                <a16:creationId xmlns:a16="http://schemas.microsoft.com/office/drawing/2014/main" id="{206FB685-D9A3-DE93-B7EB-6A97FA420623}"/>
              </a:ext>
            </a:extLst>
          </p:cNvPr>
          <p:cNvSpPr/>
          <p:nvPr/>
        </p:nvSpPr>
        <p:spPr>
          <a:xfrm>
            <a:off x="6858000" y="1119487"/>
            <a:ext cx="5017770" cy="2895600"/>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de-DE" dirty="0" err="1"/>
              <a:t>receive_calculation</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sp>
        <p:nvSpPr>
          <p:cNvPr id="5" name="Textfeld 4">
            <a:extLst>
              <a:ext uri="{FF2B5EF4-FFF2-40B4-BE49-F238E27FC236}">
                <a16:creationId xmlns:a16="http://schemas.microsoft.com/office/drawing/2014/main" id="{80163E77-5644-C6DB-D84A-E39E70C4C1E3}"/>
              </a:ext>
            </a:extLst>
          </p:cNvPr>
          <p:cNvSpPr txBox="1"/>
          <p:nvPr/>
        </p:nvSpPr>
        <p:spPr>
          <a:xfrm>
            <a:off x="6946583" y="1557746"/>
            <a:ext cx="1611630" cy="1754326"/>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de-DE" dirty="0" err="1"/>
              <a:t>receive</a:t>
            </a:r>
            <a:endParaRPr lang="de-DE" dirty="0"/>
          </a:p>
          <a:p>
            <a:endParaRPr lang="de-DE" dirty="0"/>
          </a:p>
          <a:p>
            <a:endParaRPr lang="de-DE" dirty="0"/>
          </a:p>
          <a:p>
            <a:endParaRPr lang="de-DE" dirty="0"/>
          </a:p>
          <a:p>
            <a:endParaRPr lang="de-DE" dirty="0"/>
          </a:p>
          <a:p>
            <a:endParaRPr lang="de-DE" dirty="0"/>
          </a:p>
        </p:txBody>
      </p:sp>
      <p:sp>
        <p:nvSpPr>
          <p:cNvPr id="7" name="Textfeld 6">
            <a:extLst>
              <a:ext uri="{FF2B5EF4-FFF2-40B4-BE49-F238E27FC236}">
                <a16:creationId xmlns:a16="http://schemas.microsoft.com/office/drawing/2014/main" id="{F98A35BD-D5FC-8329-2528-576685D3FECF}"/>
              </a:ext>
            </a:extLst>
          </p:cNvPr>
          <p:cNvSpPr txBox="1"/>
          <p:nvPr/>
        </p:nvSpPr>
        <p:spPr>
          <a:xfrm>
            <a:off x="7069455" y="1973739"/>
            <a:ext cx="8572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latin typeface="+mn-lt"/>
              </a:rPr>
              <a:t>ESP 1</a:t>
            </a:r>
          </a:p>
        </p:txBody>
      </p:sp>
      <p:sp>
        <p:nvSpPr>
          <p:cNvPr id="8" name="Textfeld 7">
            <a:extLst>
              <a:ext uri="{FF2B5EF4-FFF2-40B4-BE49-F238E27FC236}">
                <a16:creationId xmlns:a16="http://schemas.microsoft.com/office/drawing/2014/main" id="{3270D3A0-DF3E-B27B-89F5-A845322DFC40}"/>
              </a:ext>
            </a:extLst>
          </p:cNvPr>
          <p:cNvSpPr txBox="1"/>
          <p:nvPr/>
        </p:nvSpPr>
        <p:spPr>
          <a:xfrm>
            <a:off x="7069455" y="2420779"/>
            <a:ext cx="8572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latin typeface="+mn-lt"/>
              </a:rPr>
              <a:t>ESP 2</a:t>
            </a:r>
          </a:p>
        </p:txBody>
      </p:sp>
      <p:sp>
        <p:nvSpPr>
          <p:cNvPr id="9" name="Textfeld 8">
            <a:extLst>
              <a:ext uri="{FF2B5EF4-FFF2-40B4-BE49-F238E27FC236}">
                <a16:creationId xmlns:a16="http://schemas.microsoft.com/office/drawing/2014/main" id="{8D670447-8AC9-7284-C0A2-EC670873178C}"/>
              </a:ext>
            </a:extLst>
          </p:cNvPr>
          <p:cNvSpPr txBox="1"/>
          <p:nvPr/>
        </p:nvSpPr>
        <p:spPr>
          <a:xfrm>
            <a:off x="7069455" y="2861231"/>
            <a:ext cx="85725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de-DE" dirty="0">
                <a:latin typeface="+mn-lt"/>
              </a:rPr>
              <a:t>ESP 3</a:t>
            </a:r>
          </a:p>
        </p:txBody>
      </p:sp>
      <p:sp>
        <p:nvSpPr>
          <p:cNvPr id="10" name="Textfeld 9">
            <a:extLst>
              <a:ext uri="{FF2B5EF4-FFF2-40B4-BE49-F238E27FC236}">
                <a16:creationId xmlns:a16="http://schemas.microsoft.com/office/drawing/2014/main" id="{7A0015FE-471D-BE5B-552A-F6B6DF5BBB30}"/>
              </a:ext>
            </a:extLst>
          </p:cNvPr>
          <p:cNvSpPr txBox="1"/>
          <p:nvPr/>
        </p:nvSpPr>
        <p:spPr>
          <a:xfrm>
            <a:off x="9304019" y="1533021"/>
            <a:ext cx="2423159" cy="230832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de-DE" dirty="0" err="1"/>
              <a:t>c</a:t>
            </a:r>
            <a:r>
              <a:rPr lang="de-DE" dirty="0" err="1">
                <a:latin typeface="+mn-lt"/>
              </a:rPr>
              <a:t>alculation</a:t>
            </a:r>
            <a:endParaRPr lang="de-DE" dirty="0">
              <a:latin typeface="+mn-lt"/>
            </a:endParaRPr>
          </a:p>
          <a:p>
            <a:pPr marL="342900" indent="-342900">
              <a:buFont typeface="+mj-lt"/>
              <a:buAutoNum type="arabicPeriod"/>
            </a:pPr>
            <a:r>
              <a:rPr lang="de-DE" dirty="0" err="1">
                <a:latin typeface="+mn-lt"/>
              </a:rPr>
              <a:t>Normalization</a:t>
            </a:r>
            <a:endParaRPr lang="de-DE" dirty="0">
              <a:latin typeface="+mn-lt"/>
            </a:endParaRPr>
          </a:p>
          <a:p>
            <a:pPr marL="342900" indent="-342900">
              <a:buFont typeface="+mj-lt"/>
              <a:buAutoNum type="arabicPeriod"/>
            </a:pPr>
            <a:r>
              <a:rPr lang="de-DE" dirty="0"/>
              <a:t>Check Impulse</a:t>
            </a:r>
          </a:p>
          <a:p>
            <a:pPr marL="342900" indent="-342900">
              <a:buFont typeface="+mj-lt"/>
              <a:buAutoNum type="arabicPeriod"/>
            </a:pPr>
            <a:r>
              <a:rPr lang="de-DE" dirty="0" err="1">
                <a:latin typeface="+mn-lt"/>
              </a:rPr>
              <a:t>Get</a:t>
            </a:r>
            <a:r>
              <a:rPr lang="de-DE" dirty="0">
                <a:latin typeface="+mn-lt"/>
              </a:rPr>
              <a:t> Max</a:t>
            </a:r>
          </a:p>
          <a:p>
            <a:pPr marL="342900" indent="-342900">
              <a:buFont typeface="+mj-lt"/>
              <a:buAutoNum type="arabicPeriod"/>
            </a:pPr>
            <a:r>
              <a:rPr lang="de-DE" dirty="0"/>
              <a:t>Check Peaks</a:t>
            </a:r>
          </a:p>
          <a:p>
            <a:pPr marL="342900" indent="-342900">
              <a:buFont typeface="+mj-lt"/>
              <a:buAutoNum type="arabicPeriod"/>
            </a:pPr>
            <a:r>
              <a:rPr lang="de-DE" dirty="0">
                <a:latin typeface="+mn-lt"/>
              </a:rPr>
              <a:t>Impulse </a:t>
            </a:r>
            <a:r>
              <a:rPr lang="de-DE" dirty="0">
                <a:latin typeface="+mn-lt"/>
                <a:sym typeface="Wingdings" panose="05000000000000000000" pitchFamily="2" charset="2"/>
              </a:rPr>
              <a:t> </a:t>
            </a:r>
            <a:r>
              <a:rPr lang="de-DE" dirty="0" err="1">
                <a:latin typeface="+mn-lt"/>
                <a:sym typeface="Wingdings" panose="05000000000000000000" pitchFamily="2" charset="2"/>
              </a:rPr>
              <a:t>Distance</a:t>
            </a:r>
            <a:endParaRPr lang="de-DE" dirty="0">
              <a:latin typeface="+mn-lt"/>
              <a:sym typeface="Wingdings" panose="05000000000000000000" pitchFamily="2" charset="2"/>
            </a:endParaRPr>
          </a:p>
          <a:p>
            <a:pPr marL="342900" indent="-342900">
              <a:buFont typeface="+mj-lt"/>
              <a:buAutoNum type="arabicPeriod"/>
            </a:pPr>
            <a:r>
              <a:rPr lang="de-DE" dirty="0" err="1">
                <a:sym typeface="Wingdings" panose="05000000000000000000" pitchFamily="2" charset="2"/>
              </a:rPr>
              <a:t>Distance</a:t>
            </a:r>
            <a:r>
              <a:rPr lang="de-DE" dirty="0">
                <a:sym typeface="Wingdings" panose="05000000000000000000" pitchFamily="2" charset="2"/>
              </a:rPr>
              <a:t>  </a:t>
            </a:r>
            <a:r>
              <a:rPr lang="de-DE" dirty="0" err="1">
                <a:sym typeface="Wingdings" panose="05000000000000000000" pitchFamily="2" charset="2"/>
              </a:rPr>
              <a:t>Coord</a:t>
            </a:r>
            <a:r>
              <a:rPr lang="de-DE" dirty="0">
                <a:sym typeface="Wingdings" panose="05000000000000000000" pitchFamily="2" charset="2"/>
              </a:rPr>
              <a:t>.</a:t>
            </a:r>
          </a:p>
          <a:p>
            <a:pPr marL="342900" indent="-342900">
              <a:buFont typeface="+mj-lt"/>
              <a:buAutoNum type="arabicPeriod"/>
            </a:pPr>
            <a:r>
              <a:rPr lang="de-DE" dirty="0" err="1">
                <a:sym typeface="Wingdings" panose="05000000000000000000" pitchFamily="2" charset="2"/>
              </a:rPr>
              <a:t>Coord</a:t>
            </a:r>
            <a:r>
              <a:rPr lang="de-DE" dirty="0">
                <a:sym typeface="Wingdings" panose="05000000000000000000" pitchFamily="2" charset="2"/>
              </a:rPr>
              <a:t>.  </a:t>
            </a:r>
            <a:r>
              <a:rPr lang="de-DE" dirty="0" err="1">
                <a:sym typeface="Wingdings" panose="05000000000000000000" pitchFamily="2" charset="2"/>
              </a:rPr>
              <a:t>Direction</a:t>
            </a:r>
            <a:endParaRPr lang="de-DE" dirty="0">
              <a:sym typeface="Wingdings" panose="05000000000000000000" pitchFamily="2" charset="2"/>
            </a:endParaRPr>
          </a:p>
        </p:txBody>
      </p:sp>
      <p:cxnSp>
        <p:nvCxnSpPr>
          <p:cNvPr id="12" name="Gerade Verbindung mit Pfeil 11">
            <a:extLst>
              <a:ext uri="{FF2B5EF4-FFF2-40B4-BE49-F238E27FC236}">
                <a16:creationId xmlns:a16="http://schemas.microsoft.com/office/drawing/2014/main" id="{24F2B09A-7DC8-35B7-D859-6175793ABAA0}"/>
              </a:ext>
            </a:extLst>
          </p:cNvPr>
          <p:cNvCxnSpPr>
            <a:stCxn id="7" idx="3"/>
            <a:endCxn id="5" idx="3"/>
          </p:cNvCxnSpPr>
          <p:nvPr/>
        </p:nvCxnSpPr>
        <p:spPr>
          <a:xfrm>
            <a:off x="7926705" y="2158405"/>
            <a:ext cx="631508" cy="276504"/>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Gerade Verbindung mit Pfeil 13">
            <a:extLst>
              <a:ext uri="{FF2B5EF4-FFF2-40B4-BE49-F238E27FC236}">
                <a16:creationId xmlns:a16="http://schemas.microsoft.com/office/drawing/2014/main" id="{8C70A910-3A31-0E10-DFD5-15C837E9A56C}"/>
              </a:ext>
            </a:extLst>
          </p:cNvPr>
          <p:cNvCxnSpPr>
            <a:stCxn id="8" idx="3"/>
            <a:endCxn id="5" idx="3"/>
          </p:cNvCxnSpPr>
          <p:nvPr/>
        </p:nvCxnSpPr>
        <p:spPr>
          <a:xfrm flipV="1">
            <a:off x="7926705" y="2434909"/>
            <a:ext cx="631508" cy="17053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Gerade Verbindung mit Pfeil 15">
            <a:extLst>
              <a:ext uri="{FF2B5EF4-FFF2-40B4-BE49-F238E27FC236}">
                <a16:creationId xmlns:a16="http://schemas.microsoft.com/office/drawing/2014/main" id="{29DC32E7-9FAA-A948-6A3E-44C1686112D4}"/>
              </a:ext>
            </a:extLst>
          </p:cNvPr>
          <p:cNvCxnSpPr>
            <a:stCxn id="9" idx="3"/>
            <a:endCxn id="5" idx="3"/>
          </p:cNvCxnSpPr>
          <p:nvPr/>
        </p:nvCxnSpPr>
        <p:spPr>
          <a:xfrm flipV="1">
            <a:off x="7926705" y="2434909"/>
            <a:ext cx="631508" cy="610988"/>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Gerade Verbindung mit Pfeil 17">
            <a:extLst>
              <a:ext uri="{FF2B5EF4-FFF2-40B4-BE49-F238E27FC236}">
                <a16:creationId xmlns:a16="http://schemas.microsoft.com/office/drawing/2014/main" id="{AA169034-3592-6FE6-7591-F21304C6B149}"/>
              </a:ext>
            </a:extLst>
          </p:cNvPr>
          <p:cNvCxnSpPr>
            <a:stCxn id="5" idx="3"/>
          </p:cNvCxnSpPr>
          <p:nvPr/>
        </p:nvCxnSpPr>
        <p:spPr>
          <a:xfrm>
            <a:off x="8558213" y="2434909"/>
            <a:ext cx="620077" cy="0"/>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Gerade Verbindung mit Pfeil 19">
            <a:extLst>
              <a:ext uri="{FF2B5EF4-FFF2-40B4-BE49-F238E27FC236}">
                <a16:creationId xmlns:a16="http://schemas.microsoft.com/office/drawing/2014/main" id="{584A694B-088F-0054-4C2B-B34D91EB2DA8}"/>
              </a:ext>
            </a:extLst>
          </p:cNvPr>
          <p:cNvCxnSpPr/>
          <p:nvPr/>
        </p:nvCxnSpPr>
        <p:spPr>
          <a:xfrm>
            <a:off x="9178290" y="2434909"/>
            <a:ext cx="102870"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21" name="Textfeld 20">
            <a:extLst>
              <a:ext uri="{FF2B5EF4-FFF2-40B4-BE49-F238E27FC236}">
                <a16:creationId xmlns:a16="http://schemas.microsoft.com/office/drawing/2014/main" id="{29007D26-AAE3-77E5-FA5C-56EEF35EEC4C}"/>
              </a:ext>
            </a:extLst>
          </p:cNvPr>
          <p:cNvSpPr txBox="1"/>
          <p:nvPr/>
        </p:nvSpPr>
        <p:spPr>
          <a:xfrm>
            <a:off x="8533923" y="2054971"/>
            <a:ext cx="745807" cy="338554"/>
          </a:xfrm>
          <a:prstGeom prst="rect">
            <a:avLst/>
          </a:prstGeom>
          <a:noFill/>
        </p:spPr>
        <p:txBody>
          <a:bodyPr wrap="square" rtlCol="0">
            <a:spAutoFit/>
          </a:bodyPr>
          <a:lstStyle/>
          <a:p>
            <a:r>
              <a:rPr lang="de-DE" sz="1600" dirty="0">
                <a:latin typeface="+mn-lt"/>
              </a:rPr>
              <a:t>Queue</a:t>
            </a:r>
          </a:p>
        </p:txBody>
      </p:sp>
      <p:sp>
        <p:nvSpPr>
          <p:cNvPr id="22" name="Textfeld 21">
            <a:extLst>
              <a:ext uri="{FF2B5EF4-FFF2-40B4-BE49-F238E27FC236}">
                <a16:creationId xmlns:a16="http://schemas.microsoft.com/office/drawing/2014/main" id="{3C02FCC0-81AF-DF3D-79FD-FE6AEEE62D3A}"/>
              </a:ext>
            </a:extLst>
          </p:cNvPr>
          <p:cNvSpPr txBox="1"/>
          <p:nvPr/>
        </p:nvSpPr>
        <p:spPr>
          <a:xfrm>
            <a:off x="8275320" y="4627494"/>
            <a:ext cx="3600450" cy="1754326"/>
          </a:xfrm>
          <a:prstGeom prst="rect">
            <a:avLst/>
          </a:prstGeom>
          <a:ln w="19050"/>
        </p:spPr>
        <p:style>
          <a:lnRef idx="2">
            <a:schemeClr val="accent5"/>
          </a:lnRef>
          <a:fillRef idx="1">
            <a:schemeClr val="lt1"/>
          </a:fillRef>
          <a:effectRef idx="0">
            <a:schemeClr val="accent5"/>
          </a:effectRef>
          <a:fontRef idx="minor">
            <a:schemeClr val="dk1"/>
          </a:fontRef>
        </p:style>
        <p:txBody>
          <a:bodyPr wrap="square" rtlCol="0">
            <a:spAutoFit/>
          </a:bodyPr>
          <a:lstStyle/>
          <a:p>
            <a:r>
              <a:rPr lang="de-DE" dirty="0" err="1"/>
              <a:t>class</a:t>
            </a:r>
            <a:r>
              <a:rPr lang="de-DE" dirty="0"/>
              <a:t> </a:t>
            </a:r>
            <a:r>
              <a:rPr lang="de-DE" dirty="0" err="1"/>
              <a:t>Render</a:t>
            </a:r>
            <a:endParaRPr lang="de-DE" dirty="0"/>
          </a:p>
          <a:p>
            <a:r>
              <a:rPr lang="de-DE" dirty="0"/>
              <a:t>	OpenGL </a:t>
            </a:r>
            <a:r>
              <a:rPr lang="de-DE" dirty="0" err="1"/>
              <a:t>setup</a:t>
            </a:r>
            <a:r>
              <a:rPr lang="de-DE" dirty="0"/>
              <a:t> </a:t>
            </a:r>
            <a:r>
              <a:rPr lang="de-DE" dirty="0">
                <a:sym typeface="Wingdings" panose="05000000000000000000" pitchFamily="2" charset="2"/>
              </a:rPr>
              <a:t> </a:t>
            </a:r>
            <a:r>
              <a:rPr lang="de-DE" dirty="0" err="1">
                <a:sym typeface="Wingdings" panose="05000000000000000000" pitchFamily="2" charset="2"/>
              </a:rPr>
              <a:t>shader</a:t>
            </a:r>
            <a:r>
              <a:rPr lang="de-DE" dirty="0">
                <a:sym typeface="Wingdings" panose="05000000000000000000" pitchFamily="2" charset="2"/>
              </a:rPr>
              <a:t> 	(Vertex &amp; Fragment .</a:t>
            </a:r>
            <a:r>
              <a:rPr lang="de-DE" dirty="0" err="1">
                <a:sym typeface="Wingdings" panose="05000000000000000000" pitchFamily="2" charset="2"/>
              </a:rPr>
              <a:t>glsl</a:t>
            </a:r>
            <a:r>
              <a:rPr lang="de-DE" dirty="0">
                <a:sym typeface="Wingdings" panose="05000000000000000000" pitchFamily="2" charset="2"/>
              </a:rPr>
              <a:t>) </a:t>
            </a:r>
          </a:p>
          <a:p>
            <a:r>
              <a:rPr lang="de-DE" dirty="0">
                <a:sym typeface="Wingdings" panose="05000000000000000000" pitchFamily="2" charset="2"/>
              </a:rPr>
              <a:t>loop</a:t>
            </a:r>
          </a:p>
          <a:p>
            <a:r>
              <a:rPr lang="de-DE" dirty="0">
                <a:sym typeface="Wingdings" panose="05000000000000000000" pitchFamily="2" charset="2"/>
              </a:rPr>
              <a:t>	</a:t>
            </a:r>
            <a:r>
              <a:rPr lang="de-DE" dirty="0" err="1">
                <a:sym typeface="Wingdings" panose="05000000000000000000" pitchFamily="2" charset="2"/>
              </a:rPr>
              <a:t>receive</a:t>
            </a:r>
            <a:r>
              <a:rPr lang="de-DE" dirty="0">
                <a:sym typeface="Wingdings" panose="05000000000000000000" pitchFamily="2" charset="2"/>
              </a:rPr>
              <a:t> </a:t>
            </a:r>
            <a:r>
              <a:rPr lang="de-DE" dirty="0" err="1">
                <a:sym typeface="Wingdings" panose="05000000000000000000" pitchFamily="2" charset="2"/>
              </a:rPr>
              <a:t>direction</a:t>
            </a:r>
            <a:r>
              <a:rPr lang="de-DE" dirty="0">
                <a:sym typeface="Wingdings" panose="05000000000000000000" pitchFamily="2" charset="2"/>
              </a:rPr>
              <a:t>  </a:t>
            </a:r>
            <a:r>
              <a:rPr lang="de-DE" dirty="0" err="1">
                <a:sym typeface="Wingdings" panose="05000000000000000000" pitchFamily="2" charset="2"/>
              </a:rPr>
              <a:t>fractal</a:t>
            </a:r>
            <a:r>
              <a:rPr lang="de-DE" dirty="0">
                <a:sym typeface="Wingdings" panose="05000000000000000000" pitchFamily="2" charset="2"/>
              </a:rPr>
              <a:t> 	(</a:t>
            </a:r>
            <a:r>
              <a:rPr lang="de-DE" dirty="0" err="1">
                <a:sym typeface="Wingdings" panose="05000000000000000000" pitchFamily="2" charset="2"/>
              </a:rPr>
              <a:t>calculate</a:t>
            </a:r>
            <a:r>
              <a:rPr lang="de-DE" dirty="0">
                <a:sym typeface="Wingdings" panose="05000000000000000000" pitchFamily="2" charset="2"/>
              </a:rPr>
              <a:t> </a:t>
            </a:r>
            <a:r>
              <a:rPr lang="de-DE" dirty="0" err="1">
                <a:sym typeface="Wingdings" panose="05000000000000000000" pitchFamily="2" charset="2"/>
              </a:rPr>
              <a:t>set</a:t>
            </a:r>
            <a:r>
              <a:rPr lang="de-DE" dirty="0">
                <a:sym typeface="Wingdings" panose="05000000000000000000" pitchFamily="2" charset="2"/>
              </a:rPr>
              <a:t> &amp; </a:t>
            </a:r>
            <a:r>
              <a:rPr lang="de-DE" dirty="0" err="1">
                <a:sym typeface="Wingdings" panose="05000000000000000000" pitchFamily="2" charset="2"/>
              </a:rPr>
              <a:t>colours</a:t>
            </a:r>
            <a:r>
              <a:rPr lang="de-DE" dirty="0">
                <a:sym typeface="Wingdings" panose="05000000000000000000" pitchFamily="2" charset="2"/>
              </a:rPr>
              <a:t>)</a:t>
            </a:r>
            <a:endParaRPr lang="de-DE" dirty="0"/>
          </a:p>
        </p:txBody>
      </p:sp>
      <p:sp>
        <p:nvSpPr>
          <p:cNvPr id="29" name="Textfeld 28">
            <a:extLst>
              <a:ext uri="{FF2B5EF4-FFF2-40B4-BE49-F238E27FC236}">
                <a16:creationId xmlns:a16="http://schemas.microsoft.com/office/drawing/2014/main" id="{BDA9E5C9-D064-CED7-1CD6-2843545AAFB7}"/>
              </a:ext>
            </a:extLst>
          </p:cNvPr>
          <p:cNvSpPr txBox="1"/>
          <p:nvPr/>
        </p:nvSpPr>
        <p:spPr>
          <a:xfrm>
            <a:off x="6858000" y="5015761"/>
            <a:ext cx="1068705" cy="369332"/>
          </a:xfrm>
          <a:prstGeom prst="rect">
            <a:avLst/>
          </a:prstGeom>
          <a:ln w="19050"/>
        </p:spPr>
        <p:style>
          <a:lnRef idx="2">
            <a:schemeClr val="accent1"/>
          </a:lnRef>
          <a:fillRef idx="1">
            <a:schemeClr val="lt1"/>
          </a:fillRef>
          <a:effectRef idx="0">
            <a:schemeClr val="accent1"/>
          </a:effectRef>
          <a:fontRef idx="minor">
            <a:schemeClr val="dk1"/>
          </a:fontRef>
        </p:style>
        <p:txBody>
          <a:bodyPr wrap="square" rtlCol="0">
            <a:spAutoFit/>
          </a:bodyPr>
          <a:lstStyle/>
          <a:p>
            <a:r>
              <a:rPr lang="de-DE" b="1" dirty="0">
                <a:latin typeface="+mn-lt"/>
              </a:rPr>
              <a:t>main.py</a:t>
            </a:r>
          </a:p>
        </p:txBody>
      </p:sp>
      <p:cxnSp>
        <p:nvCxnSpPr>
          <p:cNvPr id="31" name="Gerade Verbindung mit Pfeil 30">
            <a:extLst>
              <a:ext uri="{FF2B5EF4-FFF2-40B4-BE49-F238E27FC236}">
                <a16:creationId xmlns:a16="http://schemas.microsoft.com/office/drawing/2014/main" id="{31F06479-DE44-4AD9-B1FB-96F01A2D5AC7}"/>
              </a:ext>
            </a:extLst>
          </p:cNvPr>
          <p:cNvCxnSpPr>
            <a:stCxn id="29" idx="0"/>
          </p:cNvCxnSpPr>
          <p:nvPr/>
        </p:nvCxnSpPr>
        <p:spPr>
          <a:xfrm flipH="1" flipV="1">
            <a:off x="7392352" y="4015087"/>
            <a:ext cx="1" cy="10006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E3BA3212-B768-E8D4-A043-9F51C1356CFC}"/>
              </a:ext>
            </a:extLst>
          </p:cNvPr>
          <p:cNvCxnSpPr>
            <a:cxnSpLocks/>
            <a:stCxn id="29" idx="0"/>
          </p:cNvCxnSpPr>
          <p:nvPr/>
        </p:nvCxnSpPr>
        <p:spPr>
          <a:xfrm flipV="1">
            <a:off x="7392353" y="4718102"/>
            <a:ext cx="882967" cy="2976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11D9093C-EE02-C8E9-F38C-FBA72481D6DF}"/>
              </a:ext>
            </a:extLst>
          </p:cNvPr>
          <p:cNvCxnSpPr>
            <a:stCxn id="10" idx="2"/>
          </p:cNvCxnSpPr>
          <p:nvPr/>
        </p:nvCxnSpPr>
        <p:spPr>
          <a:xfrm flipH="1">
            <a:off x="10515598" y="3841345"/>
            <a:ext cx="1" cy="786149"/>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Gerade Verbindung mit Pfeil 37">
            <a:extLst>
              <a:ext uri="{FF2B5EF4-FFF2-40B4-BE49-F238E27FC236}">
                <a16:creationId xmlns:a16="http://schemas.microsoft.com/office/drawing/2014/main" id="{66A40A43-F314-4855-90CF-424836010246}"/>
              </a:ext>
            </a:extLst>
          </p:cNvPr>
          <p:cNvCxnSpPr/>
          <p:nvPr/>
        </p:nvCxnSpPr>
        <p:spPr>
          <a:xfrm>
            <a:off x="10515598" y="4457700"/>
            <a:ext cx="0" cy="1926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feld 38">
            <a:extLst>
              <a:ext uri="{FF2B5EF4-FFF2-40B4-BE49-F238E27FC236}">
                <a16:creationId xmlns:a16="http://schemas.microsoft.com/office/drawing/2014/main" id="{8B3FE837-5A1E-6FE0-DEBE-B5D7818DFDA5}"/>
              </a:ext>
            </a:extLst>
          </p:cNvPr>
          <p:cNvSpPr txBox="1"/>
          <p:nvPr/>
        </p:nvSpPr>
        <p:spPr>
          <a:xfrm>
            <a:off x="10515599" y="4115198"/>
            <a:ext cx="1017272" cy="338554"/>
          </a:xfrm>
          <a:prstGeom prst="rect">
            <a:avLst/>
          </a:prstGeom>
          <a:noFill/>
        </p:spPr>
        <p:txBody>
          <a:bodyPr wrap="square" rtlCol="0">
            <a:spAutoFit/>
          </a:bodyPr>
          <a:lstStyle/>
          <a:p>
            <a:r>
              <a:rPr lang="de-DE" sz="1600" dirty="0">
                <a:latin typeface="+mn-lt"/>
              </a:rPr>
              <a:t>Queue2</a:t>
            </a:r>
          </a:p>
        </p:txBody>
      </p:sp>
      <p:sp>
        <p:nvSpPr>
          <p:cNvPr id="40" name="Textfeld 39">
            <a:extLst>
              <a:ext uri="{FF2B5EF4-FFF2-40B4-BE49-F238E27FC236}">
                <a16:creationId xmlns:a16="http://schemas.microsoft.com/office/drawing/2014/main" id="{6FAB0B17-2262-4B42-990A-9E90D1F1EAF9}"/>
              </a:ext>
            </a:extLst>
          </p:cNvPr>
          <p:cNvSpPr txBox="1"/>
          <p:nvPr/>
        </p:nvSpPr>
        <p:spPr>
          <a:xfrm>
            <a:off x="8192453" y="4303466"/>
            <a:ext cx="1523045" cy="369332"/>
          </a:xfrm>
          <a:prstGeom prst="rect">
            <a:avLst/>
          </a:prstGeom>
          <a:noFill/>
        </p:spPr>
        <p:txBody>
          <a:bodyPr wrap="square" rtlCol="0">
            <a:spAutoFit/>
          </a:bodyPr>
          <a:lstStyle/>
          <a:p>
            <a:r>
              <a:rPr lang="de-DE" i="1" dirty="0" err="1">
                <a:solidFill>
                  <a:srgbClr val="FF0000"/>
                </a:solidFill>
                <a:latin typeface="+mn-lt"/>
              </a:rPr>
              <a:t>main</a:t>
            </a:r>
            <a:r>
              <a:rPr lang="de-DE" i="1" dirty="0">
                <a:solidFill>
                  <a:srgbClr val="FF0000"/>
                </a:solidFill>
                <a:latin typeface="+mn-lt"/>
              </a:rPr>
              <a:t> </a:t>
            </a:r>
            <a:r>
              <a:rPr lang="de-DE" i="1" dirty="0" err="1">
                <a:solidFill>
                  <a:srgbClr val="FF0000"/>
                </a:solidFill>
                <a:latin typeface="+mn-lt"/>
              </a:rPr>
              <a:t>thread</a:t>
            </a:r>
            <a:endParaRPr lang="de-DE" i="1" dirty="0">
              <a:solidFill>
                <a:srgbClr val="FF0000"/>
              </a:solidFill>
              <a:latin typeface="+mn-lt"/>
            </a:endParaRPr>
          </a:p>
        </p:txBody>
      </p:sp>
      <p:sp>
        <p:nvSpPr>
          <p:cNvPr id="41" name="Textfeld 40">
            <a:extLst>
              <a:ext uri="{FF2B5EF4-FFF2-40B4-BE49-F238E27FC236}">
                <a16:creationId xmlns:a16="http://schemas.microsoft.com/office/drawing/2014/main" id="{438AF7D6-B7EB-F41C-5D62-329DA5F34C0B}"/>
              </a:ext>
            </a:extLst>
          </p:cNvPr>
          <p:cNvSpPr txBox="1"/>
          <p:nvPr/>
        </p:nvSpPr>
        <p:spPr>
          <a:xfrm>
            <a:off x="6835140" y="773651"/>
            <a:ext cx="1440180" cy="369332"/>
          </a:xfrm>
          <a:prstGeom prst="rect">
            <a:avLst/>
          </a:prstGeom>
          <a:noFill/>
        </p:spPr>
        <p:txBody>
          <a:bodyPr wrap="square" rtlCol="0">
            <a:spAutoFit/>
          </a:bodyPr>
          <a:lstStyle/>
          <a:p>
            <a:r>
              <a:rPr lang="de-DE" i="1" dirty="0">
                <a:latin typeface="+mn-lt"/>
              </a:rPr>
              <a:t>□ – threads</a:t>
            </a:r>
          </a:p>
        </p:txBody>
      </p:sp>
    </p:spTree>
    <p:extLst>
      <p:ext uri="{BB962C8B-B14F-4D97-AF65-F5344CB8AC3E}">
        <p14:creationId xmlns:p14="http://schemas.microsoft.com/office/powerpoint/2010/main" val="133105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3D0C8FEF-6E63-A8A5-4F56-BFFD0BF4298F}"/>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613D533A-F386-439B-30CF-F6A8BA5EB7AC}"/>
              </a:ext>
            </a:extLst>
          </p:cNvPr>
          <p:cNvSpPr>
            <a:spLocks noGrp="1"/>
          </p:cNvSpPr>
          <p:nvPr>
            <p:ph type="body" sz="quarter" idx="13"/>
          </p:nvPr>
        </p:nvSpPr>
        <p:spPr/>
        <p:txBody>
          <a:bodyPr/>
          <a:lstStyle/>
          <a:p>
            <a:r>
              <a:rPr lang="de-DE" dirty="0"/>
              <a:t>6. Demonstration</a:t>
            </a:r>
          </a:p>
        </p:txBody>
      </p:sp>
      <p:pic>
        <p:nvPicPr>
          <p:cNvPr id="1028" name="Picture 4" descr="Screenshot (60)">
            <a:extLst>
              <a:ext uri="{FF2B5EF4-FFF2-40B4-BE49-F238E27FC236}">
                <a16:creationId xmlns:a16="http://schemas.microsoft.com/office/drawing/2014/main" id="{BB08F3BB-825C-FD65-BED1-8AE638D115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16" r="17208"/>
          <a:stretch/>
        </p:blipFill>
        <p:spPr bwMode="auto">
          <a:xfrm>
            <a:off x="0" y="1289110"/>
            <a:ext cx="6679930" cy="52349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reenshot (61)">
            <a:extLst>
              <a:ext uri="{FF2B5EF4-FFF2-40B4-BE49-F238E27FC236}">
                <a16:creationId xmlns:a16="http://schemas.microsoft.com/office/drawing/2014/main" id="{E674B493-8FB1-54FC-EB8B-1A94A1F92A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39" t="669" r="13506" b="-1"/>
          <a:stretch/>
        </p:blipFill>
        <p:spPr bwMode="auto">
          <a:xfrm>
            <a:off x="6780809" y="1289110"/>
            <a:ext cx="5411191" cy="5234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23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0C9CB0D-657A-DBD9-EC86-27685655E63C}"/>
              </a:ext>
            </a:extLst>
          </p:cNvPr>
          <p:cNvSpPr>
            <a:spLocks noGrp="1"/>
          </p:cNvSpPr>
          <p:nvPr>
            <p:ph type="title"/>
          </p:nvPr>
        </p:nvSpPr>
        <p:spPr/>
        <p:txBody>
          <a:bodyPr/>
          <a:lstStyle/>
          <a:p>
            <a:endParaRPr lang="de-DE"/>
          </a:p>
        </p:txBody>
      </p:sp>
      <p:sp>
        <p:nvSpPr>
          <p:cNvPr id="8" name="Textplatzhalter 7">
            <a:extLst>
              <a:ext uri="{FF2B5EF4-FFF2-40B4-BE49-F238E27FC236}">
                <a16:creationId xmlns:a16="http://schemas.microsoft.com/office/drawing/2014/main" id="{A17FEA21-A2BE-E052-5D7D-920BD80AF863}"/>
              </a:ext>
            </a:extLst>
          </p:cNvPr>
          <p:cNvSpPr>
            <a:spLocks noGrp="1"/>
          </p:cNvSpPr>
          <p:nvPr>
            <p:ph type="body" sz="quarter" idx="13"/>
          </p:nvPr>
        </p:nvSpPr>
        <p:spPr/>
        <p:txBody>
          <a:bodyPr/>
          <a:lstStyle/>
          <a:p>
            <a:r>
              <a:rPr lang="de-DE" dirty="0"/>
              <a:t>7. Bildquellen</a:t>
            </a:r>
          </a:p>
        </p:txBody>
      </p:sp>
      <p:sp>
        <p:nvSpPr>
          <p:cNvPr id="7" name="Textplatzhalter 6">
            <a:extLst>
              <a:ext uri="{FF2B5EF4-FFF2-40B4-BE49-F238E27FC236}">
                <a16:creationId xmlns:a16="http://schemas.microsoft.com/office/drawing/2014/main" id="{51E33DB5-00F9-70FD-D0FA-0325DA834D3E}"/>
              </a:ext>
            </a:extLst>
          </p:cNvPr>
          <p:cNvSpPr>
            <a:spLocks noGrp="1"/>
          </p:cNvSpPr>
          <p:nvPr>
            <p:ph type="body" sz="quarter" idx="11"/>
          </p:nvPr>
        </p:nvSpPr>
        <p:spPr/>
        <p:txBody>
          <a:bodyPr/>
          <a:lstStyle/>
          <a:p>
            <a:r>
              <a:rPr lang="de-DE" dirty="0">
                <a:hlinkClick r:id="rId2"/>
              </a:rPr>
              <a:t>https://www.plantura.garden/gemuese/romanesco/romanesco-pflanzenportrait</a:t>
            </a:r>
            <a:endParaRPr lang="de-DE" dirty="0"/>
          </a:p>
          <a:p>
            <a:r>
              <a:rPr lang="de-DE" dirty="0">
                <a:hlinkClick r:id="rId3"/>
              </a:rPr>
              <a:t>https://randomnerdtutorials.com/esp32-hc-sr04-ultrasonic-arduino/</a:t>
            </a:r>
            <a:endParaRPr lang="de-DE" dirty="0"/>
          </a:p>
          <a:p>
            <a:r>
              <a:rPr lang="de-DE" dirty="0">
                <a:hlinkClick r:id="rId4"/>
              </a:rPr>
              <a:t>https://www.heise.de/ratgeber/Piezo-Power-Tower-Energie-aus-Erschuetterungen-4275873.html</a:t>
            </a:r>
            <a:endParaRPr lang="de-DE" dirty="0"/>
          </a:p>
          <a:p>
            <a:r>
              <a:rPr lang="de-DE" dirty="0">
                <a:hlinkClick r:id="rId5"/>
              </a:rPr>
              <a:t>https://de.wikipedia.org/wiki/Piezoelektrizit%C3%A4t</a:t>
            </a:r>
            <a:endParaRPr lang="de-DE" dirty="0"/>
          </a:p>
          <a:p>
            <a:r>
              <a:rPr lang="de-DE" dirty="0">
                <a:hlinkClick r:id="rId6"/>
              </a:rPr>
              <a:t>https://de.wikipedia.org/wiki/Sierpinski-Dreieck#/media/Datei:Sierpinski-Trigon-7.svg</a:t>
            </a:r>
            <a:endParaRPr lang="de-DE" dirty="0"/>
          </a:p>
          <a:p>
            <a:r>
              <a:rPr lang="de-DE" dirty="0">
                <a:hlinkClick r:id="rId7"/>
              </a:rPr>
              <a:t>https://de.wikipedia.org/wiki/Koch-Kurve#/media/Datei:Koch_Snowflake_7th_iteration.svg</a:t>
            </a:r>
            <a:endParaRPr lang="de-DE" dirty="0"/>
          </a:p>
          <a:p>
            <a:r>
              <a:rPr lang="de-DE" dirty="0">
                <a:hlinkClick r:id="rId8"/>
              </a:rPr>
              <a:t>https://upload.wikimedia.org/wikipedia/commons/a/ac/Mandelbrot-Menge_farbig.png</a:t>
            </a:r>
            <a:endParaRPr lang="de-DE" dirty="0"/>
          </a:p>
          <a:p>
            <a:r>
              <a:rPr lang="de-DE" dirty="0">
                <a:hlinkClick r:id="rId9"/>
              </a:rPr>
              <a:t>https://www.stefanbion.de/fraktal-generator/</a:t>
            </a:r>
            <a:endParaRPr lang="de-DE" dirty="0"/>
          </a:p>
          <a:p>
            <a:r>
              <a:rPr lang="de-DE" dirty="0">
                <a:hlinkClick r:id="rId10"/>
              </a:rPr>
              <a:t>https://www.researchgate.net/figure/The-Trilateration-algorithm_fig4_224144937</a:t>
            </a:r>
            <a:endParaRPr lang="de-DE" dirty="0"/>
          </a:p>
          <a:p>
            <a:r>
              <a:rPr lang="de-DE" dirty="0">
                <a:hlinkClick r:id="rId11"/>
              </a:rPr>
              <a:t>https://de.wikipedia.org/wiki/Sierpinski-Dreieck#/media/Datei:Arrowhead_curve_1_through_6.png</a:t>
            </a:r>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p:txBody>
      </p:sp>
    </p:spTree>
    <p:extLst>
      <p:ext uri="{BB962C8B-B14F-4D97-AF65-F5344CB8AC3E}">
        <p14:creationId xmlns:p14="http://schemas.microsoft.com/office/powerpoint/2010/main" val="1925573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B4460245-3CD6-029C-2BFB-5D3B5434492E}"/>
              </a:ext>
            </a:extLst>
          </p:cNvPr>
          <p:cNvSpPr>
            <a:spLocks noGrp="1"/>
          </p:cNvSpPr>
          <p:nvPr>
            <p:ph type="title"/>
          </p:nvPr>
        </p:nvSpPr>
        <p:spPr>
          <a:xfrm>
            <a:off x="1343025" y="152400"/>
            <a:ext cx="10656888" cy="468314"/>
          </a:xfrm>
        </p:spPr>
        <p:txBody>
          <a:bodyPr>
            <a:normAutofit/>
          </a:bodyPr>
          <a:lstStyle/>
          <a:p>
            <a:r>
              <a:rPr lang="de-DE" dirty="0"/>
              <a:t>Projekt: Fraktale Fusion</a:t>
            </a:r>
          </a:p>
        </p:txBody>
      </p:sp>
      <p:sp>
        <p:nvSpPr>
          <p:cNvPr id="11" name="Textplatzhalter 10">
            <a:extLst>
              <a:ext uri="{FF2B5EF4-FFF2-40B4-BE49-F238E27FC236}">
                <a16:creationId xmlns:a16="http://schemas.microsoft.com/office/drawing/2014/main" id="{B3C3740E-D2C5-38AC-D0A6-CA4B9B4B1F49}"/>
              </a:ext>
            </a:extLst>
          </p:cNvPr>
          <p:cNvSpPr>
            <a:spLocks noGrp="1"/>
          </p:cNvSpPr>
          <p:nvPr>
            <p:ph type="body" sz="quarter" idx="13"/>
          </p:nvPr>
        </p:nvSpPr>
        <p:spPr>
          <a:xfrm>
            <a:off x="192088" y="908050"/>
            <a:ext cx="11807825" cy="928370"/>
          </a:xfrm>
        </p:spPr>
        <p:txBody>
          <a:bodyPr>
            <a:normAutofit/>
          </a:bodyPr>
          <a:lstStyle/>
          <a:p>
            <a:r>
              <a:rPr lang="de-DE" dirty="0"/>
              <a:t>Inhaltsverzeichnis</a:t>
            </a:r>
          </a:p>
        </p:txBody>
      </p:sp>
      <p:pic>
        <p:nvPicPr>
          <p:cNvPr id="12" name="Picture 2" descr="Romanesco: Eine Mischung aus Blumenkohl &amp; Brokkoli?">
            <a:extLst>
              <a:ext uri="{FF2B5EF4-FFF2-40B4-BE49-F238E27FC236}">
                <a16:creationId xmlns:a16="http://schemas.microsoft.com/office/drawing/2014/main" id="{5DEC92C8-5180-E0E2-9EE7-79F7C9BC16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840" t="-1" r="9603" b="-3"/>
          <a:stretch/>
        </p:blipFill>
        <p:spPr bwMode="auto">
          <a:xfrm>
            <a:off x="192087" y="2060574"/>
            <a:ext cx="5235016" cy="4284663"/>
          </a:xfrm>
          <a:prstGeom prst="rect">
            <a:avLst/>
          </a:prstGeom>
          <a:ln>
            <a:noFill/>
          </a:ln>
          <a:effectLst>
            <a:softEdge rad="112500"/>
          </a:effectLst>
        </p:spPr>
      </p:pic>
      <p:sp>
        <p:nvSpPr>
          <p:cNvPr id="10" name="Textplatzhalter 9">
            <a:extLst>
              <a:ext uri="{FF2B5EF4-FFF2-40B4-BE49-F238E27FC236}">
                <a16:creationId xmlns:a16="http://schemas.microsoft.com/office/drawing/2014/main" id="{C8E626CA-AD82-8941-5BAC-16625534AAD5}"/>
              </a:ext>
            </a:extLst>
          </p:cNvPr>
          <p:cNvSpPr>
            <a:spLocks noGrp="1"/>
          </p:cNvSpPr>
          <p:nvPr>
            <p:ph type="body" sz="quarter" idx="11"/>
          </p:nvPr>
        </p:nvSpPr>
        <p:spPr>
          <a:xfrm>
            <a:off x="5604734" y="2060574"/>
            <a:ext cx="6395179" cy="4284663"/>
          </a:xfrm>
        </p:spPr>
        <p:txBody>
          <a:bodyPr>
            <a:normAutofit lnSpcReduction="10000"/>
          </a:bodyPr>
          <a:lstStyle/>
          <a:p>
            <a:pPr marL="457200" indent="-457200">
              <a:buFont typeface="+mj-lt"/>
              <a:buAutoNum type="arabicPeriod"/>
            </a:pPr>
            <a:r>
              <a:rPr lang="de-DE" dirty="0"/>
              <a:t>Einführung</a:t>
            </a:r>
          </a:p>
          <a:p>
            <a:pPr marL="457200" indent="-457200">
              <a:buFont typeface="+mj-lt"/>
              <a:buAutoNum type="arabicPeriod"/>
            </a:pPr>
            <a:r>
              <a:rPr lang="de-DE" dirty="0"/>
              <a:t>Fraktale</a:t>
            </a:r>
          </a:p>
          <a:p>
            <a:pPr marL="457200" indent="-457200">
              <a:buFont typeface="+mj-lt"/>
              <a:buAutoNum type="arabicPeriod"/>
            </a:pPr>
            <a:r>
              <a:rPr lang="de-DE" dirty="0"/>
              <a:t>Idee, Konzept, Ziel</a:t>
            </a:r>
          </a:p>
          <a:p>
            <a:pPr marL="457200" indent="-457200">
              <a:buFont typeface="+mj-lt"/>
              <a:buAutoNum type="arabicPeriod"/>
            </a:pPr>
            <a:r>
              <a:rPr lang="de-DE" dirty="0"/>
              <a:t>Theorie und Technik</a:t>
            </a:r>
          </a:p>
          <a:p>
            <a:pPr marL="914400" lvl="1" indent="-457200">
              <a:buFont typeface="+mj-lt"/>
              <a:buAutoNum type="arabicPeriod"/>
            </a:pPr>
            <a:r>
              <a:rPr lang="de-DE" sz="2800" dirty="0"/>
              <a:t>Sensoren</a:t>
            </a:r>
          </a:p>
          <a:p>
            <a:pPr marL="914400" lvl="1" indent="-457200">
              <a:buFont typeface="+mj-lt"/>
              <a:buAutoNum type="arabicPeriod"/>
            </a:pPr>
            <a:r>
              <a:rPr lang="de-DE" sz="2800" dirty="0"/>
              <a:t>Verwendung des Signals</a:t>
            </a:r>
          </a:p>
          <a:p>
            <a:pPr marL="457200" indent="-457200">
              <a:buFont typeface="+mj-lt"/>
              <a:buAutoNum type="arabicPeriod"/>
            </a:pPr>
            <a:r>
              <a:rPr lang="de-DE" dirty="0"/>
              <a:t>Praktische Umsetzung</a:t>
            </a:r>
          </a:p>
          <a:p>
            <a:pPr marL="457200" indent="-457200">
              <a:buFont typeface="+mj-lt"/>
              <a:buAutoNum type="arabicPeriod"/>
            </a:pPr>
            <a:r>
              <a:rPr lang="de-DE" dirty="0"/>
              <a:t>Demonstration</a:t>
            </a:r>
          </a:p>
          <a:p>
            <a:pPr marL="457200" indent="-457200">
              <a:buFont typeface="+mj-lt"/>
              <a:buAutoNum type="arabicPeriod"/>
            </a:pPr>
            <a:r>
              <a:rPr lang="de-DE" dirty="0"/>
              <a:t>Quellen</a:t>
            </a:r>
          </a:p>
          <a:p>
            <a:pPr marL="914400" lvl="1" indent="-457200">
              <a:buFont typeface="+mj-lt"/>
              <a:buAutoNum type="arabicPeriod"/>
            </a:pPr>
            <a:endParaRPr lang="de-DE" sz="2800" dirty="0"/>
          </a:p>
        </p:txBody>
      </p:sp>
    </p:spTree>
    <p:extLst>
      <p:ext uri="{BB962C8B-B14F-4D97-AF65-F5344CB8AC3E}">
        <p14:creationId xmlns:p14="http://schemas.microsoft.com/office/powerpoint/2010/main" val="3722920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D8414F8-590B-B494-9043-BC7E2905A6D6}"/>
              </a:ext>
            </a:extLst>
          </p:cNvPr>
          <p:cNvSpPr>
            <a:spLocks noGrp="1"/>
          </p:cNvSpPr>
          <p:nvPr>
            <p:ph type="title"/>
          </p:nvPr>
        </p:nvSpPr>
        <p:spPr/>
        <p:txBody>
          <a:bodyPr/>
          <a:lstStyle/>
          <a:p>
            <a:endParaRPr lang="de-DE"/>
          </a:p>
        </p:txBody>
      </p:sp>
      <p:sp>
        <p:nvSpPr>
          <p:cNvPr id="8" name="Textplatzhalter 7">
            <a:extLst>
              <a:ext uri="{FF2B5EF4-FFF2-40B4-BE49-F238E27FC236}">
                <a16:creationId xmlns:a16="http://schemas.microsoft.com/office/drawing/2014/main" id="{B16A4C93-0CAC-E6C8-3003-5B3C3F790946}"/>
              </a:ext>
            </a:extLst>
          </p:cNvPr>
          <p:cNvSpPr>
            <a:spLocks noGrp="1"/>
          </p:cNvSpPr>
          <p:nvPr>
            <p:ph type="body" sz="quarter" idx="13"/>
          </p:nvPr>
        </p:nvSpPr>
        <p:spPr/>
        <p:txBody>
          <a:bodyPr/>
          <a:lstStyle/>
          <a:p>
            <a:r>
              <a:rPr lang="de-DE" dirty="0"/>
              <a:t>7. Dokumentation &amp; weitere Ressourcen</a:t>
            </a:r>
          </a:p>
        </p:txBody>
      </p:sp>
      <p:sp>
        <p:nvSpPr>
          <p:cNvPr id="7" name="Textplatzhalter 6">
            <a:extLst>
              <a:ext uri="{FF2B5EF4-FFF2-40B4-BE49-F238E27FC236}">
                <a16:creationId xmlns:a16="http://schemas.microsoft.com/office/drawing/2014/main" id="{C18E4EBE-5701-AA40-1781-C4CA8BA4696F}"/>
              </a:ext>
            </a:extLst>
          </p:cNvPr>
          <p:cNvSpPr>
            <a:spLocks noGrp="1"/>
          </p:cNvSpPr>
          <p:nvPr>
            <p:ph type="body" sz="quarter" idx="11"/>
          </p:nvPr>
        </p:nvSpPr>
        <p:spPr/>
        <p:txBody>
          <a:bodyPr/>
          <a:lstStyle/>
          <a:p>
            <a:r>
              <a:rPr lang="de-DE" b="1" dirty="0"/>
              <a:t>Projekt bei GitHub</a:t>
            </a:r>
          </a:p>
          <a:p>
            <a:pPr lvl="1"/>
            <a:r>
              <a:rPr lang="de-DE" dirty="0">
                <a:hlinkClick r:id="rId2"/>
              </a:rPr>
              <a:t>https://github.com/nighma23/PhySense-Project</a:t>
            </a:r>
            <a:endParaRPr lang="de-DE" dirty="0"/>
          </a:p>
          <a:p>
            <a:pPr marL="457200" lvl="1" indent="0">
              <a:buNone/>
            </a:pPr>
            <a:endParaRPr lang="de-DE" dirty="0"/>
          </a:p>
          <a:p>
            <a:r>
              <a:rPr lang="de-DE" dirty="0"/>
              <a:t>Benoit Mandelbrot: Fraktale und die Kunst der Rauigkeit</a:t>
            </a:r>
          </a:p>
          <a:p>
            <a:pPr lvl="1"/>
            <a:r>
              <a:rPr lang="de-DE" dirty="0">
                <a:hlinkClick r:id="rId3"/>
              </a:rPr>
              <a:t>https://www.ted.com/talks/benoit_mandelbrot_fractals_and_the_art_of_roughness?language=de&amp;subtitle=en</a:t>
            </a:r>
            <a:endParaRPr lang="de-DE" dirty="0"/>
          </a:p>
          <a:p>
            <a:pPr marL="457200" lvl="1" indent="0">
              <a:buNone/>
            </a:pPr>
            <a:endParaRPr lang="de-DE" dirty="0"/>
          </a:p>
          <a:p>
            <a:r>
              <a:rPr lang="en-US" dirty="0"/>
              <a:t>Fractals are typically not self-similar </a:t>
            </a:r>
          </a:p>
          <a:p>
            <a:pPr lvl="1"/>
            <a:r>
              <a:rPr lang="de-DE" dirty="0">
                <a:hlinkClick r:id="rId4"/>
              </a:rPr>
              <a:t>https://www.youtube.com/watch?v=gB9n2gHsHN4&amp;ab_channel=3Blue1Brown</a:t>
            </a:r>
            <a:endParaRPr lang="de-DE" dirty="0"/>
          </a:p>
          <a:p>
            <a:pPr marL="457200" lvl="1" indent="0">
              <a:buNone/>
            </a:pPr>
            <a:endParaRPr lang="de-DE" dirty="0"/>
          </a:p>
          <a:p>
            <a:endParaRPr lang="de-DE" dirty="0"/>
          </a:p>
          <a:p>
            <a:pPr lvl="1"/>
            <a:endParaRPr lang="de-DE" dirty="0"/>
          </a:p>
          <a:p>
            <a:pPr lvl="1"/>
            <a:endParaRPr lang="de-DE" dirty="0"/>
          </a:p>
        </p:txBody>
      </p:sp>
    </p:spTree>
    <p:extLst>
      <p:ext uri="{BB962C8B-B14F-4D97-AF65-F5344CB8AC3E}">
        <p14:creationId xmlns:p14="http://schemas.microsoft.com/office/powerpoint/2010/main" val="14393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BF4463A-3151-2A3C-A259-FC973C2B07F1}"/>
              </a:ext>
            </a:extLst>
          </p:cNvPr>
          <p:cNvSpPr>
            <a:spLocks noGrp="1"/>
          </p:cNvSpPr>
          <p:nvPr>
            <p:ph type="title"/>
          </p:nvPr>
        </p:nvSpPr>
        <p:spPr>
          <a:xfrm>
            <a:off x="1343025" y="152400"/>
            <a:ext cx="10656888" cy="468314"/>
          </a:xfrm>
        </p:spPr>
        <p:txBody>
          <a:bodyPr>
            <a:normAutofit/>
          </a:bodyPr>
          <a:lstStyle/>
          <a:p>
            <a:r>
              <a:rPr lang="de-DE" dirty="0"/>
              <a:t>Projekt: Fraktale Fusion</a:t>
            </a:r>
          </a:p>
        </p:txBody>
      </p:sp>
      <p:sp>
        <p:nvSpPr>
          <p:cNvPr id="8" name="Textplatzhalter 7">
            <a:extLst>
              <a:ext uri="{FF2B5EF4-FFF2-40B4-BE49-F238E27FC236}">
                <a16:creationId xmlns:a16="http://schemas.microsoft.com/office/drawing/2014/main" id="{B179763D-69F1-61D5-0EAF-D25C3EE6D368}"/>
              </a:ext>
            </a:extLst>
          </p:cNvPr>
          <p:cNvSpPr>
            <a:spLocks noGrp="1"/>
          </p:cNvSpPr>
          <p:nvPr>
            <p:ph type="body" sz="quarter" idx="13"/>
          </p:nvPr>
        </p:nvSpPr>
        <p:spPr>
          <a:xfrm>
            <a:off x="192088" y="908050"/>
            <a:ext cx="11807825" cy="928370"/>
          </a:xfrm>
        </p:spPr>
        <p:txBody>
          <a:bodyPr>
            <a:normAutofit/>
          </a:bodyPr>
          <a:lstStyle/>
          <a:p>
            <a:r>
              <a:rPr lang="de-DE" dirty="0"/>
              <a:t>Diskussion</a:t>
            </a:r>
          </a:p>
        </p:txBody>
      </p:sp>
      <p:pic>
        <p:nvPicPr>
          <p:cNvPr id="1026" name="Picture 2" descr="Vater der Fraktale: Mandelbrot bewies die Schönheit der Mathematik - WELT">
            <a:extLst>
              <a:ext uri="{FF2B5EF4-FFF2-40B4-BE49-F238E27FC236}">
                <a16:creationId xmlns:a16="http://schemas.microsoft.com/office/drawing/2014/main" id="{0DD53B3D-2889-0FD9-FF9B-D43254C2DC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23" r="1" b="11451"/>
          <a:stretch/>
        </p:blipFill>
        <p:spPr bwMode="auto">
          <a:xfrm>
            <a:off x="192089" y="2060575"/>
            <a:ext cx="5795962" cy="4284663"/>
          </a:xfrm>
          <a:prstGeom prst="rect">
            <a:avLst/>
          </a:prstGeom>
          <a:solidFill>
            <a:srgbClr val="FFFFFF"/>
          </a:solidFill>
        </p:spPr>
      </p:pic>
      <p:pic>
        <p:nvPicPr>
          <p:cNvPr id="1028" name="Picture 4" descr="Julia-Menge – Wikipedia">
            <a:extLst>
              <a:ext uri="{FF2B5EF4-FFF2-40B4-BE49-F238E27FC236}">
                <a16:creationId xmlns:a16="http://schemas.microsoft.com/office/drawing/2014/main" id="{F7E6C110-5EFB-2A74-2B0C-88ADD8B954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63" t="7477" r="27079" b="9372"/>
          <a:stretch/>
        </p:blipFill>
        <p:spPr bwMode="auto">
          <a:xfrm>
            <a:off x="6203951" y="2060574"/>
            <a:ext cx="5696501" cy="4295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3033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4EB61EB6-5A21-DC21-73A9-11517B9445D9}"/>
              </a:ext>
            </a:extLst>
          </p:cNvPr>
          <p:cNvSpPr>
            <a:spLocks noGrp="1"/>
          </p:cNvSpPr>
          <p:nvPr>
            <p:ph type="title"/>
          </p:nvPr>
        </p:nvSpPr>
        <p:spPr/>
        <p:txBody>
          <a:bodyPr/>
          <a:lstStyle/>
          <a:p>
            <a:r>
              <a:rPr lang="en-US" dirty="0" err="1"/>
              <a:t>Projekt</a:t>
            </a:r>
            <a:r>
              <a:rPr lang="en-US" dirty="0"/>
              <a:t>: </a:t>
            </a:r>
            <a:r>
              <a:rPr lang="en-US" dirty="0" err="1"/>
              <a:t>Fraktale</a:t>
            </a:r>
            <a:r>
              <a:rPr lang="en-US" dirty="0"/>
              <a:t> Fusion</a:t>
            </a:r>
            <a:endParaRPr lang="de-DE" dirty="0"/>
          </a:p>
        </p:txBody>
      </p:sp>
      <p:sp>
        <p:nvSpPr>
          <p:cNvPr id="8" name="Textplatzhalter 7">
            <a:extLst>
              <a:ext uri="{FF2B5EF4-FFF2-40B4-BE49-F238E27FC236}">
                <a16:creationId xmlns:a16="http://schemas.microsoft.com/office/drawing/2014/main" id="{AC518A62-6761-7F18-3334-29A76C4FE4A5}"/>
              </a:ext>
            </a:extLst>
          </p:cNvPr>
          <p:cNvSpPr>
            <a:spLocks noGrp="1"/>
          </p:cNvSpPr>
          <p:nvPr>
            <p:ph type="body" sz="quarter" idx="13"/>
          </p:nvPr>
        </p:nvSpPr>
        <p:spPr/>
        <p:txBody>
          <a:bodyPr/>
          <a:lstStyle/>
          <a:p>
            <a:r>
              <a:rPr lang="de-DE" dirty="0"/>
              <a:t>1. Einführung</a:t>
            </a:r>
          </a:p>
        </p:txBody>
      </p:sp>
      <p:sp>
        <p:nvSpPr>
          <p:cNvPr id="7" name="Textplatzhalter 6">
            <a:extLst>
              <a:ext uri="{FF2B5EF4-FFF2-40B4-BE49-F238E27FC236}">
                <a16:creationId xmlns:a16="http://schemas.microsoft.com/office/drawing/2014/main" id="{193431C3-CDE9-E63D-D574-B9D739F26DDF}"/>
              </a:ext>
            </a:extLst>
          </p:cNvPr>
          <p:cNvSpPr>
            <a:spLocks noGrp="1"/>
          </p:cNvSpPr>
          <p:nvPr>
            <p:ph type="body" sz="quarter" idx="11"/>
          </p:nvPr>
        </p:nvSpPr>
        <p:spPr/>
        <p:txBody>
          <a:bodyPr/>
          <a:lstStyle/>
          <a:p>
            <a:r>
              <a:rPr lang="de-DE" dirty="0"/>
              <a:t>Gedankenanstoß: Physik und Kunst</a:t>
            </a:r>
          </a:p>
          <a:p>
            <a:pPr lvl="1"/>
            <a:r>
              <a:rPr lang="de-DE" sz="1800" dirty="0"/>
              <a:t>Physik als Werkzeug zum Beschreiben und Verstehen der Welt und der Natur</a:t>
            </a:r>
          </a:p>
          <a:p>
            <a:pPr lvl="1"/>
            <a:r>
              <a:rPr lang="de-DE" sz="1800" dirty="0"/>
              <a:t>Kunst als Ausdruck vom menschlichen Erleben der Welt</a:t>
            </a:r>
          </a:p>
          <a:p>
            <a:pPr marL="0" indent="0">
              <a:buNone/>
            </a:pPr>
            <a:endParaRPr lang="de-DE" dirty="0"/>
          </a:p>
          <a:p>
            <a:r>
              <a:rPr lang="de-DE" dirty="0"/>
              <a:t>Fraktale als visuelle Repräsentation von mathematischen Prinzipien, die der Natur unterliegen</a:t>
            </a:r>
          </a:p>
          <a:p>
            <a:pPr lvl="1"/>
            <a:r>
              <a:rPr lang="de-DE" sz="1800" dirty="0"/>
              <a:t>Fraktale Strukturen in Verzweigungsstrukturen (z.B. Blutbahn, neuronale Netze, Lungenanatomie)</a:t>
            </a:r>
          </a:p>
          <a:p>
            <a:pPr lvl="1"/>
            <a:r>
              <a:rPr lang="de-DE" sz="1800" dirty="0"/>
              <a:t>Fraktale Strukturen in „Unregelmäßigkeit“ (z.B. Wolken, Küstenlinien, Baumkronen)</a:t>
            </a:r>
          </a:p>
          <a:p>
            <a:pPr marL="457200" lvl="1" indent="0">
              <a:buNone/>
            </a:pPr>
            <a:endParaRPr lang="de-DE" dirty="0"/>
          </a:p>
          <a:p>
            <a:r>
              <a:rPr lang="de-DE" dirty="0"/>
              <a:t>Fraktale zeigen das Chaos in der Natur und zugleich die dahinterliegende Regelmäßigkeit</a:t>
            </a:r>
          </a:p>
        </p:txBody>
      </p:sp>
      <p:pic>
        <p:nvPicPr>
          <p:cNvPr id="6146" name="Picture 2">
            <a:extLst>
              <a:ext uri="{FF2B5EF4-FFF2-40B4-BE49-F238E27FC236}">
                <a16:creationId xmlns:a16="http://schemas.microsoft.com/office/drawing/2014/main" id="{8741512D-02BB-2EAD-4B76-81ADE46F2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860" b="31572"/>
          <a:stretch/>
        </p:blipFill>
        <p:spPr bwMode="auto">
          <a:xfrm>
            <a:off x="3533643" y="5338427"/>
            <a:ext cx="8466269" cy="100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698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F6807F4-124A-6C37-7D1E-6A9E47FA6F55}"/>
              </a:ext>
            </a:extLst>
          </p:cNvPr>
          <p:cNvSpPr>
            <a:spLocks noGrp="1"/>
          </p:cNvSpPr>
          <p:nvPr>
            <p:ph type="title"/>
          </p:nvPr>
        </p:nvSpPr>
        <p:spPr/>
        <p:txBody>
          <a:bodyPr/>
          <a:lstStyle/>
          <a:p>
            <a:r>
              <a:rPr lang="en-US" dirty="0" err="1"/>
              <a:t>Projekt</a:t>
            </a:r>
            <a:r>
              <a:rPr lang="en-US" dirty="0"/>
              <a:t>: </a:t>
            </a:r>
            <a:r>
              <a:rPr lang="en-US" dirty="0" err="1"/>
              <a:t>Fraktale</a:t>
            </a:r>
            <a:r>
              <a:rPr lang="en-US" dirty="0"/>
              <a:t> Fusion</a:t>
            </a:r>
            <a:endParaRPr lang="de-DE" dirty="0"/>
          </a:p>
        </p:txBody>
      </p:sp>
      <p:sp>
        <p:nvSpPr>
          <p:cNvPr id="3" name="Textplatzhalter 2">
            <a:extLst>
              <a:ext uri="{FF2B5EF4-FFF2-40B4-BE49-F238E27FC236}">
                <a16:creationId xmlns:a16="http://schemas.microsoft.com/office/drawing/2014/main" id="{AF223316-F0EE-AF1E-64A8-2C487B4A4783}"/>
              </a:ext>
            </a:extLst>
          </p:cNvPr>
          <p:cNvSpPr>
            <a:spLocks noGrp="1"/>
          </p:cNvSpPr>
          <p:nvPr>
            <p:ph type="body" sz="quarter" idx="13"/>
          </p:nvPr>
        </p:nvSpPr>
        <p:spPr/>
        <p:txBody>
          <a:bodyPr/>
          <a:lstStyle/>
          <a:p>
            <a:r>
              <a:rPr lang="de-DE" dirty="0"/>
              <a:t>2. Fraktale</a:t>
            </a:r>
          </a:p>
          <a:p>
            <a:endParaRPr lang="de-DE" dirty="0"/>
          </a:p>
        </p:txBody>
      </p:sp>
      <p:sp>
        <p:nvSpPr>
          <p:cNvPr id="7" name="Textplatzhalter 6">
            <a:extLst>
              <a:ext uri="{FF2B5EF4-FFF2-40B4-BE49-F238E27FC236}">
                <a16:creationId xmlns:a16="http://schemas.microsoft.com/office/drawing/2014/main" id="{EC86443D-68F9-45CD-0ABE-FBA205279ABC}"/>
              </a:ext>
            </a:extLst>
          </p:cNvPr>
          <p:cNvSpPr>
            <a:spLocks noGrp="1"/>
          </p:cNvSpPr>
          <p:nvPr>
            <p:ph type="body" sz="quarter" idx="11"/>
          </p:nvPr>
        </p:nvSpPr>
        <p:spPr>
          <a:xfrm>
            <a:off x="192088" y="2170277"/>
            <a:ext cx="7527374" cy="554255"/>
          </a:xfrm>
        </p:spPr>
        <p:txBody>
          <a:bodyPr/>
          <a:lstStyle/>
          <a:p>
            <a:pPr marL="0" indent="0">
              <a:buNone/>
            </a:pPr>
            <a:r>
              <a:rPr lang="de-DE" dirty="0"/>
              <a:t>	Sierpinski-Dreieck		</a:t>
            </a:r>
            <a:r>
              <a:rPr lang="de-DE" dirty="0" err="1"/>
              <a:t>Koch‘sche</a:t>
            </a:r>
            <a:r>
              <a:rPr lang="de-DE" dirty="0"/>
              <a:t> Schneeflocke</a:t>
            </a:r>
          </a:p>
        </p:txBody>
      </p:sp>
      <p:pic>
        <p:nvPicPr>
          <p:cNvPr id="12" name="Grafik 11">
            <a:extLst>
              <a:ext uri="{FF2B5EF4-FFF2-40B4-BE49-F238E27FC236}">
                <a16:creationId xmlns:a16="http://schemas.microsoft.com/office/drawing/2014/main" id="{69A98A81-467B-AA57-4FC7-29EEC197B4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0285" y="2692193"/>
            <a:ext cx="3727183" cy="3230225"/>
          </a:xfrm>
          <a:prstGeom prst="rect">
            <a:avLst/>
          </a:prstGeom>
        </p:spPr>
      </p:pic>
      <p:pic>
        <p:nvPicPr>
          <p:cNvPr id="14" name="Grafik 13">
            <a:extLst>
              <a:ext uri="{FF2B5EF4-FFF2-40B4-BE49-F238E27FC236}">
                <a16:creationId xmlns:a16="http://schemas.microsoft.com/office/drawing/2014/main" id="{A6D9D438-F929-854F-E562-1FD24E4CBD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7060" y="2550695"/>
            <a:ext cx="3706078" cy="3706078"/>
          </a:xfrm>
          <a:prstGeom prst="rect">
            <a:avLst/>
          </a:prstGeom>
        </p:spPr>
      </p:pic>
      <p:sp>
        <p:nvSpPr>
          <p:cNvPr id="15" name="Denkblase: wolkenförmig 14">
            <a:extLst>
              <a:ext uri="{FF2B5EF4-FFF2-40B4-BE49-F238E27FC236}">
                <a16:creationId xmlns:a16="http://schemas.microsoft.com/office/drawing/2014/main" id="{1E51E4C0-496B-96FA-49B4-BBE1A5D773A8}"/>
              </a:ext>
            </a:extLst>
          </p:cNvPr>
          <p:cNvSpPr/>
          <p:nvPr/>
        </p:nvSpPr>
        <p:spPr>
          <a:xfrm>
            <a:off x="2656573" y="873558"/>
            <a:ext cx="3311090" cy="1378753"/>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5D17C57A-881B-8479-1447-B0D64618DD3C}"/>
              </a:ext>
            </a:extLst>
          </p:cNvPr>
          <p:cNvSpPr txBox="1"/>
          <p:nvPr/>
        </p:nvSpPr>
        <p:spPr>
          <a:xfrm rot="21182702">
            <a:off x="3038024" y="1091714"/>
            <a:ext cx="2618072" cy="646331"/>
          </a:xfrm>
          <a:prstGeom prst="rect">
            <a:avLst/>
          </a:prstGeom>
          <a:noFill/>
        </p:spPr>
        <p:txBody>
          <a:bodyPr wrap="square" rtlCol="0">
            <a:spAutoFit/>
          </a:bodyPr>
          <a:lstStyle/>
          <a:p>
            <a:r>
              <a:rPr lang="de-DE" dirty="0">
                <a:latin typeface="Roboto" panose="02000000000000000000" pitchFamily="2" charset="0"/>
                <a:ea typeface="Roboto" panose="02000000000000000000" pitchFamily="2" charset="0"/>
                <a:cs typeface="Roboto" panose="02000000000000000000" pitchFamily="2" charset="0"/>
              </a:rPr>
              <a:t>einfach &amp; komplex</a:t>
            </a:r>
          </a:p>
          <a:p>
            <a:r>
              <a:rPr lang="de-DE" dirty="0">
                <a:latin typeface="Roboto" panose="02000000000000000000" pitchFamily="2" charset="0"/>
                <a:ea typeface="Roboto" panose="02000000000000000000" pitchFamily="2" charset="0"/>
                <a:cs typeface="Roboto" panose="02000000000000000000" pitchFamily="2" charset="0"/>
              </a:rPr>
              <a:t>selbstähnliche Struktur</a:t>
            </a:r>
          </a:p>
        </p:txBody>
      </p:sp>
      <p:pic>
        <p:nvPicPr>
          <p:cNvPr id="4106" name="Picture 10" descr="image1">
            <a:extLst>
              <a:ext uri="{FF2B5EF4-FFF2-40B4-BE49-F238E27FC236}">
                <a16:creationId xmlns:a16="http://schemas.microsoft.com/office/drawing/2014/main" id="{75402335-90E7-011F-0F51-3BF0E27E2A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82440" y="2550695"/>
            <a:ext cx="3624595" cy="36245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platzhalter 6">
            <a:extLst>
              <a:ext uri="{FF2B5EF4-FFF2-40B4-BE49-F238E27FC236}">
                <a16:creationId xmlns:a16="http://schemas.microsoft.com/office/drawing/2014/main" id="{40CCB664-53EA-6082-86D0-5EB663D6FF5B}"/>
              </a:ext>
            </a:extLst>
          </p:cNvPr>
          <p:cNvSpPr txBox="1">
            <a:spLocks/>
          </p:cNvSpPr>
          <p:nvPr/>
        </p:nvSpPr>
        <p:spPr>
          <a:xfrm>
            <a:off x="8432148" y="2170277"/>
            <a:ext cx="3062856" cy="5542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de-DE" dirty="0"/>
              <a:t>Küste von Großbritannien </a:t>
            </a:r>
          </a:p>
        </p:txBody>
      </p:sp>
      <p:sp>
        <p:nvSpPr>
          <p:cNvPr id="19" name="Denkblase: wolkenförmig 18">
            <a:extLst>
              <a:ext uri="{FF2B5EF4-FFF2-40B4-BE49-F238E27FC236}">
                <a16:creationId xmlns:a16="http://schemas.microsoft.com/office/drawing/2014/main" id="{B9A4BD47-3C5A-2CB6-AA30-7CC84D9F45B9}"/>
              </a:ext>
            </a:extLst>
          </p:cNvPr>
          <p:cNvSpPr/>
          <p:nvPr/>
        </p:nvSpPr>
        <p:spPr>
          <a:xfrm>
            <a:off x="8926871" y="1008464"/>
            <a:ext cx="2568133" cy="901348"/>
          </a:xfrm>
          <a:prstGeom prst="cloudCallou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51A7CEB1-3E83-8E44-FE5C-49A7BB3C2BFD}"/>
              </a:ext>
            </a:extLst>
          </p:cNvPr>
          <p:cNvSpPr txBox="1"/>
          <p:nvPr/>
        </p:nvSpPr>
        <p:spPr>
          <a:xfrm>
            <a:off x="9307629" y="1251284"/>
            <a:ext cx="1896177" cy="369332"/>
          </a:xfrm>
          <a:prstGeom prst="rect">
            <a:avLst/>
          </a:prstGeom>
          <a:noFill/>
        </p:spPr>
        <p:txBody>
          <a:bodyPr wrap="square" rtlCol="0">
            <a:spAutoFit/>
          </a:bodyPr>
          <a:lstStyle/>
          <a:p>
            <a:r>
              <a:rPr lang="de-DE" dirty="0">
                <a:latin typeface="Roboto" panose="02000000000000000000" pitchFamily="2" charset="0"/>
                <a:ea typeface="Roboto" panose="02000000000000000000" pitchFamily="2" charset="0"/>
                <a:cs typeface="Roboto" panose="02000000000000000000" pitchFamily="2" charset="0"/>
              </a:rPr>
              <a:t>chaotisch &amp; rau</a:t>
            </a:r>
          </a:p>
        </p:txBody>
      </p:sp>
    </p:spTree>
    <p:extLst>
      <p:ext uri="{BB962C8B-B14F-4D97-AF65-F5344CB8AC3E}">
        <p14:creationId xmlns:p14="http://schemas.microsoft.com/office/powerpoint/2010/main" val="151344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p:bldP spid="19" grpId="0" animBg="1"/>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9DD8BD4F-83F6-9005-A68D-F252223411F1}"/>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6BE914FA-50FD-FED5-3A16-FF4E7C15141B}"/>
              </a:ext>
            </a:extLst>
          </p:cNvPr>
          <p:cNvSpPr>
            <a:spLocks noGrp="1"/>
          </p:cNvSpPr>
          <p:nvPr>
            <p:ph type="body" sz="quarter" idx="13"/>
          </p:nvPr>
        </p:nvSpPr>
        <p:spPr/>
        <p:txBody>
          <a:bodyPr/>
          <a:lstStyle/>
          <a:p>
            <a:r>
              <a:rPr lang="de-DE" dirty="0"/>
              <a:t>2. Fraktale:</a:t>
            </a:r>
          </a:p>
          <a:p>
            <a:r>
              <a:rPr lang="de-DE" dirty="0"/>
              <a:t>    Fraktale Dimension</a:t>
            </a:r>
          </a:p>
        </p:txBody>
      </p:sp>
      <p:sp>
        <p:nvSpPr>
          <p:cNvPr id="7" name="Textplatzhalter 6">
            <a:extLst>
              <a:ext uri="{FF2B5EF4-FFF2-40B4-BE49-F238E27FC236}">
                <a16:creationId xmlns:a16="http://schemas.microsoft.com/office/drawing/2014/main" id="{30A9552A-E44C-BBE8-3F75-ED6A6D1E9DAC}"/>
              </a:ext>
            </a:extLst>
          </p:cNvPr>
          <p:cNvSpPr>
            <a:spLocks noGrp="1"/>
          </p:cNvSpPr>
          <p:nvPr>
            <p:ph type="body" sz="quarter" idx="11"/>
          </p:nvPr>
        </p:nvSpPr>
        <p:spPr/>
        <p:txBody>
          <a:bodyPr>
            <a:normAutofit/>
          </a:bodyPr>
          <a:lstStyle/>
          <a:p>
            <a:r>
              <a:rPr lang="de-DE" dirty="0"/>
              <a:t>Fraktale Dimension ist ein Maß für die Form und Komplexität eines Objekts</a:t>
            </a:r>
          </a:p>
          <a:p>
            <a:r>
              <a:rPr lang="de-DE" dirty="0"/>
              <a:t>Fraktale Dimensionalität = nicht-ganzzahlige Anzahl an Dimensionen </a:t>
            </a:r>
          </a:p>
          <a:p>
            <a:pPr lvl="1"/>
            <a:r>
              <a:rPr lang="de-DE" dirty="0"/>
              <a:t>d-Wert liegt oft zwischen 1 und 2</a:t>
            </a:r>
          </a:p>
          <a:p>
            <a:pPr marL="457200" lvl="1" indent="0">
              <a:buNone/>
            </a:pPr>
            <a:endParaRPr lang="de-DE" dirty="0"/>
          </a:p>
          <a:p>
            <a:r>
              <a:rPr lang="de-DE" dirty="0"/>
              <a:t>Konzept: Dimension angeben mithilfe positiven, </a:t>
            </a:r>
            <a:r>
              <a:rPr lang="de-DE" dirty="0" err="1"/>
              <a:t>reelen</a:t>
            </a:r>
            <a:r>
              <a:rPr lang="de-DE" dirty="0"/>
              <a:t> Zahlen</a:t>
            </a:r>
          </a:p>
          <a:p>
            <a:pPr lvl="1"/>
            <a:r>
              <a:rPr lang="de-DE" sz="1800" dirty="0"/>
              <a:t>Sierpinski-Dreieck: 			1,58496-dimensional</a:t>
            </a:r>
          </a:p>
          <a:p>
            <a:pPr lvl="1"/>
            <a:r>
              <a:rPr lang="de-DE" sz="1800" dirty="0" err="1"/>
              <a:t>Kochsche</a:t>
            </a:r>
            <a:r>
              <a:rPr lang="de-DE" sz="1800" dirty="0"/>
              <a:t> Schneeflocke: 		1,26186-dimensional</a:t>
            </a:r>
          </a:p>
          <a:p>
            <a:pPr lvl="1"/>
            <a:r>
              <a:rPr lang="de-DE" sz="1800" dirty="0"/>
              <a:t>Küste von Großbritannien: 		1,21-dimensional</a:t>
            </a:r>
          </a:p>
          <a:p>
            <a:pPr marL="457200" lvl="1" indent="0">
              <a:buNone/>
            </a:pPr>
            <a:endParaRPr lang="de-DE" sz="1800" dirty="0"/>
          </a:p>
          <a:p>
            <a:r>
              <a:rPr lang="de-DE" dirty="0"/>
              <a:t>Maße (Länge, Fläche, Volumen) des Objekts betrachtet als Masse</a:t>
            </a:r>
          </a:p>
          <a:p>
            <a:r>
              <a:rPr lang="de-DE" dirty="0"/>
              <a:t>Masse von geometrischen Körpern verändert sich durch Skalierung</a:t>
            </a:r>
          </a:p>
          <a:p>
            <a:pPr marL="0" indent="0">
              <a:buNone/>
            </a:pPr>
            <a:endParaRPr lang="de-DE" dirty="0">
              <a:sym typeface="Wingdings" panose="05000000000000000000" pitchFamily="2" charset="2"/>
            </a:endParaRPr>
          </a:p>
        </p:txBody>
      </p:sp>
      <p:pic>
        <p:nvPicPr>
          <p:cNvPr id="10" name="Grafik 9">
            <a:extLst>
              <a:ext uri="{FF2B5EF4-FFF2-40B4-BE49-F238E27FC236}">
                <a16:creationId xmlns:a16="http://schemas.microsoft.com/office/drawing/2014/main" id="{E794C357-7FD1-2D06-9E21-FCD81FCD8D65}"/>
              </a:ext>
            </a:extLst>
          </p:cNvPr>
          <p:cNvPicPr>
            <a:picLocks noChangeAspect="1"/>
          </p:cNvPicPr>
          <p:nvPr/>
        </p:nvPicPr>
        <p:blipFill>
          <a:blip r:embed="rId3"/>
          <a:stretch>
            <a:fillRect/>
          </a:stretch>
        </p:blipFill>
        <p:spPr>
          <a:xfrm>
            <a:off x="7727742" y="3429000"/>
            <a:ext cx="3955061" cy="1278791"/>
          </a:xfrm>
          <a:prstGeom prst="rect">
            <a:avLst/>
          </a:prstGeom>
        </p:spPr>
      </p:pic>
    </p:spTree>
    <p:extLst>
      <p:ext uri="{BB962C8B-B14F-4D97-AF65-F5344CB8AC3E}">
        <p14:creationId xmlns:p14="http://schemas.microsoft.com/office/powerpoint/2010/main" val="238194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044DCBE-5F25-6AD9-F677-A742A03C814B}"/>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25963843-902B-6FD8-496F-56C129C74EBB}"/>
              </a:ext>
            </a:extLst>
          </p:cNvPr>
          <p:cNvSpPr>
            <a:spLocks noGrp="1"/>
          </p:cNvSpPr>
          <p:nvPr>
            <p:ph type="body" sz="quarter" idx="13"/>
          </p:nvPr>
        </p:nvSpPr>
        <p:spPr/>
        <p:txBody>
          <a:bodyPr/>
          <a:lstStyle/>
          <a:p>
            <a:r>
              <a:rPr lang="de-DE" dirty="0"/>
              <a:t>2. Fraktale:</a:t>
            </a:r>
          </a:p>
          <a:p>
            <a:r>
              <a:rPr lang="de-DE" dirty="0"/>
              <a:t>    Fraktale Dimension</a:t>
            </a:r>
          </a:p>
        </p:txBody>
      </p:sp>
      <p:sp>
        <p:nvSpPr>
          <p:cNvPr id="7" name="Textplatzhalter 6">
            <a:extLst>
              <a:ext uri="{FF2B5EF4-FFF2-40B4-BE49-F238E27FC236}">
                <a16:creationId xmlns:a16="http://schemas.microsoft.com/office/drawing/2014/main" id="{C0ED298F-E9C7-6F29-0EAE-D704649596A0}"/>
              </a:ext>
            </a:extLst>
          </p:cNvPr>
          <p:cNvSpPr>
            <a:spLocks noGrp="1"/>
          </p:cNvSpPr>
          <p:nvPr>
            <p:ph type="body" sz="quarter" idx="11"/>
          </p:nvPr>
        </p:nvSpPr>
        <p:spPr>
          <a:xfrm>
            <a:off x="192088" y="1836420"/>
            <a:ext cx="11807825" cy="788324"/>
          </a:xfrm>
        </p:spPr>
        <p:txBody>
          <a:bodyPr/>
          <a:lstStyle/>
          <a:p>
            <a:pPr marL="0" indent="0">
              <a:buNone/>
            </a:pPr>
            <a:r>
              <a:rPr lang="de-DE" dirty="0"/>
              <a:t>		Linie 		   Quadrat		Würfel		Sierpinski-Dreieck</a:t>
            </a:r>
          </a:p>
        </p:txBody>
      </p:sp>
      <p:pic>
        <p:nvPicPr>
          <p:cNvPr id="12" name="Grafik 11">
            <a:extLst>
              <a:ext uri="{FF2B5EF4-FFF2-40B4-BE49-F238E27FC236}">
                <a16:creationId xmlns:a16="http://schemas.microsoft.com/office/drawing/2014/main" id="{4D505081-3C3B-F504-0CE2-947711268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2143557"/>
            <a:ext cx="8982212" cy="3681153"/>
          </a:xfrm>
          <a:prstGeom prst="rect">
            <a:avLst/>
          </a:prstGeom>
        </p:spPr>
      </p:pic>
      <mc:AlternateContent xmlns:mc="http://schemas.openxmlformats.org/markup-compatibility/2006" xmlns:a14="http://schemas.microsoft.com/office/drawing/2010/main">
        <mc:Choice Requires="a14">
          <p:sp>
            <p:nvSpPr>
              <p:cNvPr id="13" name="Textplatzhalter 6">
                <a:extLst>
                  <a:ext uri="{FF2B5EF4-FFF2-40B4-BE49-F238E27FC236}">
                    <a16:creationId xmlns:a16="http://schemas.microsoft.com/office/drawing/2014/main" id="{CEC311A5-B2A7-919E-75BC-9D06B862C311}"/>
                  </a:ext>
                </a:extLst>
              </p:cNvPr>
              <p:cNvSpPr txBox="1">
                <a:spLocks/>
              </p:cNvSpPr>
              <p:nvPr/>
            </p:nvSpPr>
            <p:spPr>
              <a:xfrm>
                <a:off x="-69782" y="5798127"/>
                <a:ext cx="11807825" cy="6650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de-DE" dirty="0"/>
                  <a:t>		 </a:t>
                </a:r>
                <a14:m>
                  <m:oMath xmlns:m="http://schemas.openxmlformats.org/officeDocument/2006/math">
                    <m:f>
                      <m:fPr>
                        <m:type m:val="skw"/>
                        <m:ctrlPr>
                          <a:rPr lang="de-DE" i="1" dirty="0">
                            <a:latin typeface="Cambria Math" panose="02040503050406030204" pitchFamily="18" charset="0"/>
                          </a:rPr>
                        </m:ctrlPr>
                      </m:fPr>
                      <m:num>
                        <m:r>
                          <a:rPr lang="de-DE" i="1" dirty="0">
                            <a:latin typeface="Cambria Math" panose="02040503050406030204" pitchFamily="18" charset="0"/>
                          </a:rPr>
                          <m:t>1</m:t>
                        </m:r>
                      </m:num>
                      <m:den>
                        <m:r>
                          <a:rPr lang="de-DE" b="0" i="1" dirty="0" smtClean="0">
                            <a:latin typeface="Cambria Math" panose="02040503050406030204" pitchFamily="18" charset="0"/>
                          </a:rPr>
                          <m:t>2</m:t>
                        </m:r>
                      </m:den>
                    </m:f>
                  </m:oMath>
                </a14:m>
                <a:r>
                  <a:rPr lang="de-DE" dirty="0"/>
                  <a:t> Länge	 </a:t>
                </a:r>
                <a14:m>
                  <m:oMath xmlns:m="http://schemas.openxmlformats.org/officeDocument/2006/math">
                    <m:sSup>
                      <m:sSupPr>
                        <m:ctrlPr>
                          <a:rPr lang="de-DE" b="0" i="1" dirty="0" smtClean="0">
                            <a:latin typeface="Cambria Math" panose="02040503050406030204" pitchFamily="18" charset="0"/>
                          </a:rPr>
                        </m:ctrlPr>
                      </m:sSupPr>
                      <m:e>
                        <m:d>
                          <m:dPr>
                            <m:ctrlPr>
                              <a:rPr lang="de-DE" i="1" dirty="0">
                                <a:latin typeface="Cambria Math" panose="02040503050406030204" pitchFamily="18" charset="0"/>
                              </a:rPr>
                            </m:ctrlPr>
                          </m:dPr>
                          <m:e>
                            <m:f>
                              <m:fPr>
                                <m:ctrlPr>
                                  <a:rPr lang="de-DE" i="1" dirty="0">
                                    <a:latin typeface="Cambria Math" panose="02040503050406030204" pitchFamily="18" charset="0"/>
                                  </a:rPr>
                                </m:ctrlPr>
                              </m:fPr>
                              <m:num>
                                <m:r>
                                  <a:rPr lang="de-DE" b="0" i="1" dirty="0" smtClean="0">
                                    <a:latin typeface="Cambria Math" panose="02040503050406030204" pitchFamily="18" charset="0"/>
                                  </a:rPr>
                                  <m:t>1</m:t>
                                </m:r>
                              </m:num>
                              <m:den>
                                <m:r>
                                  <a:rPr lang="de-DE" b="0" i="1" dirty="0" smtClean="0">
                                    <a:latin typeface="Cambria Math" panose="02040503050406030204" pitchFamily="18" charset="0"/>
                                  </a:rPr>
                                  <m:t>2</m:t>
                                </m:r>
                              </m:den>
                            </m:f>
                          </m:e>
                        </m:d>
                      </m:e>
                      <m:sup>
                        <m:r>
                          <a:rPr lang="de-DE" b="0" i="1" dirty="0" smtClean="0">
                            <a:latin typeface="Cambria Math" panose="02040503050406030204" pitchFamily="18" charset="0"/>
                          </a:rPr>
                          <m:t>2</m:t>
                        </m:r>
                      </m:sup>
                    </m:sSup>
                    <m:r>
                      <a:rPr lang="de-DE" b="0" i="1" dirty="0" smtClean="0">
                        <a:latin typeface="Cambria Math" panose="02040503050406030204" pitchFamily="18" charset="0"/>
                      </a:rPr>
                      <m:t>=</m:t>
                    </m:r>
                    <m:f>
                      <m:fPr>
                        <m:type m:val="skw"/>
                        <m:ctrlPr>
                          <a:rPr lang="de-DE" i="1" dirty="0">
                            <a:latin typeface="Cambria Math" panose="02040503050406030204" pitchFamily="18" charset="0"/>
                          </a:rPr>
                        </m:ctrlPr>
                      </m:fPr>
                      <m:num>
                        <m:r>
                          <a:rPr lang="de-DE" i="1" dirty="0">
                            <a:latin typeface="Cambria Math" panose="02040503050406030204" pitchFamily="18" charset="0"/>
                          </a:rPr>
                          <m:t>1</m:t>
                        </m:r>
                      </m:num>
                      <m:den>
                        <m:r>
                          <a:rPr lang="de-DE" i="1" dirty="0">
                            <a:latin typeface="Cambria Math" panose="02040503050406030204" pitchFamily="18" charset="0"/>
                          </a:rPr>
                          <m:t>4</m:t>
                        </m:r>
                      </m:den>
                    </m:f>
                  </m:oMath>
                </a14:m>
                <a:r>
                  <a:rPr lang="de-DE" dirty="0"/>
                  <a:t> Fläche      </a:t>
                </a:r>
                <a14:m>
                  <m:oMath xmlns:m="http://schemas.openxmlformats.org/officeDocument/2006/math">
                    <m:sSup>
                      <m:sSupPr>
                        <m:ctrlPr>
                          <a:rPr lang="de-DE" i="1" dirty="0">
                            <a:latin typeface="Cambria Math" panose="02040503050406030204" pitchFamily="18" charset="0"/>
                          </a:rPr>
                        </m:ctrlPr>
                      </m:sSupPr>
                      <m:e>
                        <m:d>
                          <m:dPr>
                            <m:ctrlPr>
                              <a:rPr lang="de-DE" i="1" dirty="0">
                                <a:latin typeface="Cambria Math" panose="02040503050406030204" pitchFamily="18" charset="0"/>
                              </a:rPr>
                            </m:ctrlPr>
                          </m:dPr>
                          <m:e>
                            <m:f>
                              <m:fPr>
                                <m:ctrlPr>
                                  <a:rPr lang="de-DE" i="1" dirty="0">
                                    <a:latin typeface="Cambria Math" panose="02040503050406030204" pitchFamily="18" charset="0"/>
                                  </a:rPr>
                                </m:ctrlPr>
                              </m:fPr>
                              <m:num>
                                <m:r>
                                  <a:rPr lang="de-DE" i="1" dirty="0">
                                    <a:latin typeface="Cambria Math" panose="02040503050406030204" pitchFamily="18" charset="0"/>
                                  </a:rPr>
                                  <m:t>1</m:t>
                                </m:r>
                              </m:num>
                              <m:den>
                                <m:r>
                                  <a:rPr lang="de-DE" i="1" dirty="0">
                                    <a:latin typeface="Cambria Math" panose="02040503050406030204" pitchFamily="18" charset="0"/>
                                  </a:rPr>
                                  <m:t>2</m:t>
                                </m:r>
                              </m:den>
                            </m:f>
                          </m:e>
                        </m:d>
                      </m:e>
                      <m:sup>
                        <m:r>
                          <a:rPr lang="de-DE" b="0" i="1" dirty="0" smtClean="0">
                            <a:latin typeface="Cambria Math" panose="02040503050406030204" pitchFamily="18" charset="0"/>
                          </a:rPr>
                          <m:t>3</m:t>
                        </m:r>
                      </m:sup>
                    </m:sSup>
                    <m:r>
                      <a:rPr lang="de-DE" i="1" dirty="0">
                        <a:latin typeface="Cambria Math" panose="02040503050406030204" pitchFamily="18" charset="0"/>
                      </a:rPr>
                      <m:t>= </m:t>
                    </m:r>
                    <m:f>
                      <m:fPr>
                        <m:type m:val="skw"/>
                        <m:ctrlPr>
                          <a:rPr lang="de-DE" i="1" dirty="0" smtClean="0">
                            <a:latin typeface="Cambria Math" panose="02040503050406030204" pitchFamily="18" charset="0"/>
                          </a:rPr>
                        </m:ctrlPr>
                      </m:fPr>
                      <m:num>
                        <m:r>
                          <a:rPr lang="de-DE" b="0" i="1" dirty="0" smtClean="0">
                            <a:latin typeface="Cambria Math" panose="02040503050406030204" pitchFamily="18" charset="0"/>
                          </a:rPr>
                          <m:t>1</m:t>
                        </m:r>
                      </m:num>
                      <m:den>
                        <m:r>
                          <a:rPr lang="de-DE" b="0" i="1" dirty="0" smtClean="0">
                            <a:latin typeface="Cambria Math" panose="02040503050406030204" pitchFamily="18" charset="0"/>
                          </a:rPr>
                          <m:t>8</m:t>
                        </m:r>
                      </m:den>
                    </m:f>
                  </m:oMath>
                </a14:m>
                <a:r>
                  <a:rPr lang="de-DE" dirty="0"/>
                  <a:t> Volumen	???</a:t>
                </a:r>
              </a:p>
            </p:txBody>
          </p:sp>
        </mc:Choice>
        <mc:Fallback xmlns="">
          <p:sp>
            <p:nvSpPr>
              <p:cNvPr id="13" name="Textplatzhalter 6">
                <a:extLst>
                  <a:ext uri="{FF2B5EF4-FFF2-40B4-BE49-F238E27FC236}">
                    <a16:creationId xmlns:a16="http://schemas.microsoft.com/office/drawing/2014/main" id="{CEC311A5-B2A7-919E-75BC-9D06B862C311}"/>
                  </a:ext>
                </a:extLst>
              </p:cNvPr>
              <p:cNvSpPr txBox="1">
                <a:spLocks noRot="1" noChangeAspect="1" noMove="1" noResize="1" noEditPoints="1" noAdjustHandles="1" noChangeArrowheads="1" noChangeShapeType="1" noTextEdit="1"/>
              </p:cNvSpPr>
              <p:nvPr/>
            </p:nvSpPr>
            <p:spPr>
              <a:xfrm>
                <a:off x="-69782" y="5798127"/>
                <a:ext cx="11807825" cy="665018"/>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4" name="Textplatzhalter 6">
                <a:extLst>
                  <a:ext uri="{FF2B5EF4-FFF2-40B4-BE49-F238E27FC236}">
                    <a16:creationId xmlns:a16="http://schemas.microsoft.com/office/drawing/2014/main" id="{21CD6091-E5DF-654F-B3DD-A78ABB885B4E}"/>
                  </a:ext>
                </a:extLst>
              </p:cNvPr>
              <p:cNvSpPr txBox="1">
                <a:spLocks/>
              </p:cNvSpPr>
              <p:nvPr/>
            </p:nvSpPr>
            <p:spPr>
              <a:xfrm>
                <a:off x="306388" y="3487908"/>
                <a:ext cx="1476018" cy="9924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de-DE" dirty="0"/>
                  <a:t>Skaliert</a:t>
                </a:r>
                <a:br>
                  <a:rPr lang="de-DE" dirty="0"/>
                </a:br>
                <a:r>
                  <a:rPr lang="de-DE" dirty="0"/>
                  <a:t> um</a:t>
                </a:r>
                <a:br>
                  <a:rPr lang="de-DE" dirty="0"/>
                </a:br>
                <a:r>
                  <a:rPr lang="de-DE" dirty="0"/>
                  <a:t> </a:t>
                </a:r>
                <a14:m>
                  <m:oMath xmlns:m="http://schemas.openxmlformats.org/officeDocument/2006/math">
                    <m:f>
                      <m:fPr>
                        <m:type m:val="skw"/>
                        <m:ctrlPr>
                          <a:rPr lang="de-DE" i="1" dirty="0" smtClean="0">
                            <a:latin typeface="Cambria Math" panose="02040503050406030204" pitchFamily="18" charset="0"/>
                          </a:rPr>
                        </m:ctrlPr>
                      </m:fPr>
                      <m:num>
                        <m:r>
                          <a:rPr lang="de-DE" i="1" dirty="0">
                            <a:latin typeface="Cambria Math" panose="02040503050406030204" pitchFamily="18" charset="0"/>
                          </a:rPr>
                          <m:t>1</m:t>
                        </m:r>
                      </m:num>
                      <m:den>
                        <m:r>
                          <a:rPr lang="de-DE" b="0" i="1" dirty="0" smtClean="0">
                            <a:latin typeface="Cambria Math" panose="02040503050406030204" pitchFamily="18" charset="0"/>
                          </a:rPr>
                          <m:t>2</m:t>
                        </m:r>
                      </m:den>
                    </m:f>
                  </m:oMath>
                </a14:m>
                <a:r>
                  <a:rPr lang="de-DE" dirty="0"/>
                  <a:t> </a:t>
                </a:r>
              </a:p>
            </p:txBody>
          </p:sp>
        </mc:Choice>
        <mc:Fallback xmlns="">
          <p:sp>
            <p:nvSpPr>
              <p:cNvPr id="14" name="Textplatzhalter 6">
                <a:extLst>
                  <a:ext uri="{FF2B5EF4-FFF2-40B4-BE49-F238E27FC236}">
                    <a16:creationId xmlns:a16="http://schemas.microsoft.com/office/drawing/2014/main" id="{21CD6091-E5DF-654F-B3DD-A78ABB885B4E}"/>
                  </a:ext>
                </a:extLst>
              </p:cNvPr>
              <p:cNvSpPr txBox="1">
                <a:spLocks noRot="1" noChangeAspect="1" noMove="1" noResize="1" noEditPoints="1" noAdjustHandles="1" noChangeArrowheads="1" noChangeShapeType="1" noTextEdit="1"/>
              </p:cNvSpPr>
              <p:nvPr/>
            </p:nvSpPr>
            <p:spPr>
              <a:xfrm>
                <a:off x="306388" y="3487908"/>
                <a:ext cx="1476018" cy="992449"/>
              </a:xfrm>
              <a:prstGeom prst="rect">
                <a:avLst/>
              </a:prstGeom>
              <a:blipFill>
                <a:blip r:embed="rId5"/>
                <a:stretch>
                  <a:fillRect t="-5521" r="-11570" b="-65031"/>
                </a:stretch>
              </a:blipFill>
            </p:spPr>
            <p:txBody>
              <a:bodyPr/>
              <a:lstStyle/>
              <a:p>
                <a:r>
                  <a:rPr lang="de-DE">
                    <a:noFill/>
                  </a:rPr>
                  <a:t> </a:t>
                </a:r>
              </a:p>
            </p:txBody>
          </p:sp>
        </mc:Fallback>
      </mc:AlternateContent>
      <p:sp>
        <p:nvSpPr>
          <p:cNvPr id="15" name="Pfeil: nach rechts gekrümmt 14">
            <a:extLst>
              <a:ext uri="{FF2B5EF4-FFF2-40B4-BE49-F238E27FC236}">
                <a16:creationId xmlns:a16="http://schemas.microsoft.com/office/drawing/2014/main" id="{97635165-1F6E-1C46-6E34-05CB3EEC04E8}"/>
              </a:ext>
            </a:extLst>
          </p:cNvPr>
          <p:cNvSpPr/>
          <p:nvPr/>
        </p:nvSpPr>
        <p:spPr>
          <a:xfrm>
            <a:off x="410552" y="2764790"/>
            <a:ext cx="519545" cy="2245013"/>
          </a:xfrm>
          <a:prstGeom prst="curv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53258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6CC544-9F2E-E5AA-732D-70D8B07B4A9D}"/>
              </a:ext>
            </a:extLst>
          </p:cNvPr>
          <p:cNvSpPr>
            <a:spLocks noGrp="1"/>
          </p:cNvSpPr>
          <p:nvPr>
            <p:ph type="title"/>
          </p:nvPr>
        </p:nvSpPr>
        <p:spPr/>
        <p:txBody>
          <a:bodyPr/>
          <a:lstStyle/>
          <a:p>
            <a:r>
              <a:rPr lang="de-DE" dirty="0"/>
              <a:t>Projekt: Fraktale Dimension</a:t>
            </a:r>
          </a:p>
        </p:txBody>
      </p:sp>
      <p:sp>
        <p:nvSpPr>
          <p:cNvPr id="3" name="Textplatzhalter 2">
            <a:extLst>
              <a:ext uri="{FF2B5EF4-FFF2-40B4-BE49-F238E27FC236}">
                <a16:creationId xmlns:a16="http://schemas.microsoft.com/office/drawing/2014/main" id="{945F1C45-8BA7-1FE6-D7B9-47C09F600D0F}"/>
              </a:ext>
            </a:extLst>
          </p:cNvPr>
          <p:cNvSpPr>
            <a:spLocks noGrp="1"/>
          </p:cNvSpPr>
          <p:nvPr>
            <p:ph type="body" sz="quarter" idx="13"/>
          </p:nvPr>
        </p:nvSpPr>
        <p:spPr/>
        <p:txBody>
          <a:bodyPr/>
          <a:lstStyle/>
          <a:p>
            <a:r>
              <a:rPr lang="de-DE" dirty="0"/>
              <a:t>2. Fraktale:</a:t>
            </a:r>
          </a:p>
          <a:p>
            <a:r>
              <a:rPr lang="de-DE" dirty="0"/>
              <a:t>    Fraktale Dimension</a:t>
            </a:r>
          </a:p>
        </p:txBody>
      </p:sp>
      <mc:AlternateContent xmlns:mc="http://schemas.openxmlformats.org/markup-compatibility/2006" xmlns:a14="http://schemas.microsoft.com/office/drawing/2010/main">
        <mc:Choice Requires="a14">
          <p:sp>
            <p:nvSpPr>
              <p:cNvPr id="5" name="Textplatzhalter 4">
                <a:extLst>
                  <a:ext uri="{FF2B5EF4-FFF2-40B4-BE49-F238E27FC236}">
                    <a16:creationId xmlns:a16="http://schemas.microsoft.com/office/drawing/2014/main" id="{3BBFEE4A-5E19-76B5-CC98-0677D2190359}"/>
                  </a:ext>
                </a:extLst>
              </p:cNvPr>
              <p:cNvSpPr>
                <a:spLocks noGrp="1"/>
              </p:cNvSpPr>
              <p:nvPr>
                <p:ph type="body" sz="quarter" idx="11"/>
              </p:nvPr>
            </p:nvSpPr>
            <p:spPr>
              <a:xfrm>
                <a:off x="5643742" y="1637236"/>
                <a:ext cx="2484957" cy="2618296"/>
              </a:xfrm>
            </p:spPr>
            <p:txBody>
              <a:bodyPr>
                <a:normAutofit/>
              </a:bodyPr>
              <a:lstStyle/>
              <a:p>
                <a:pPr marL="0" indent="0">
                  <a:buNone/>
                </a:pPr>
                <a14:m>
                  <m:oMathPara xmlns:m="http://schemas.openxmlformats.org/officeDocument/2006/math">
                    <m:oMathParaPr>
                      <m:jc m:val="left"/>
                    </m:oMathParaPr>
                    <m:oMath xmlns:m="http://schemas.openxmlformats.org/officeDocument/2006/math">
                      <m:sSup>
                        <m:sSupPr>
                          <m:ctrlPr>
                            <a:rPr lang="de-DE" sz="2400" i="1" smtClean="0">
                              <a:latin typeface="Cambria Math" panose="02040503050406030204" pitchFamily="18" charset="0"/>
                            </a:rPr>
                          </m:ctrlPr>
                        </m:sSupPr>
                        <m:e>
                          <m:d>
                            <m:dPr>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a:latin typeface="Cambria Math" panose="02040503050406030204" pitchFamily="18" charset="0"/>
                                    </a:rPr>
                                    <m:t>1</m:t>
                                  </m:r>
                                </m:num>
                                <m:den>
                                  <m:r>
                                    <a:rPr lang="de-DE" sz="2400">
                                      <a:latin typeface="Cambria Math" panose="02040503050406030204" pitchFamily="18" charset="0"/>
                                    </a:rPr>
                                    <m:t>2</m:t>
                                  </m:r>
                                </m:den>
                              </m:f>
                            </m:e>
                          </m:d>
                        </m:e>
                        <m:sup>
                          <m:r>
                            <a:rPr lang="de-DE" sz="2400">
                              <a:latin typeface="Cambria Math" panose="02040503050406030204" pitchFamily="18" charset="0"/>
                            </a:rPr>
                            <m:t>𝐷</m:t>
                          </m:r>
                        </m:sup>
                      </m:sSup>
                      <m:r>
                        <a:rPr lang="de-DE" sz="2400">
                          <a:latin typeface="Cambria Math" panose="02040503050406030204" pitchFamily="18" charset="0"/>
                        </a:rPr>
                        <m:t>=</m:t>
                      </m:r>
                      <m:d>
                        <m:dPr>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a:latin typeface="Cambria Math" panose="02040503050406030204" pitchFamily="18" charset="0"/>
                                </a:rPr>
                                <m:t>1</m:t>
                              </m:r>
                            </m:num>
                            <m:den>
                              <m:r>
                                <a:rPr lang="de-DE" sz="2400">
                                  <a:latin typeface="Cambria Math" panose="02040503050406030204" pitchFamily="18" charset="0"/>
                                </a:rPr>
                                <m:t>3</m:t>
                              </m:r>
                            </m:den>
                          </m:f>
                        </m:e>
                      </m:d>
                    </m:oMath>
                  </m:oMathPara>
                </a14:m>
                <a:endParaRPr lang="de-DE" sz="2400" dirty="0"/>
              </a:p>
              <a:p>
                <a:pPr marL="0" indent="0">
                  <a:buNone/>
                </a:pPr>
                <a:endParaRPr lang="de-DE" sz="2400" dirty="0"/>
              </a:p>
              <a:p>
                <a:pPr marL="0" indent="0">
                  <a:buNone/>
                </a:pPr>
                <a14:m>
                  <m:oMathPara xmlns:m="http://schemas.openxmlformats.org/officeDocument/2006/math">
                    <m:oMathParaPr>
                      <m:jc m:val="left"/>
                    </m:oMathParaPr>
                    <m:oMath xmlns:m="http://schemas.openxmlformats.org/officeDocument/2006/math">
                      <m:sSup>
                        <m:sSupPr>
                          <m:ctrlPr>
                            <a:rPr lang="de-DE" sz="2400" i="1" smtClean="0">
                              <a:latin typeface="Cambria Math" panose="02040503050406030204" pitchFamily="18" charset="0"/>
                            </a:rPr>
                          </m:ctrlPr>
                        </m:sSupPr>
                        <m:e>
                          <m:r>
                            <a:rPr lang="de-DE" sz="2400" b="0" i="1" smtClean="0">
                              <a:latin typeface="Cambria Math" panose="02040503050406030204" pitchFamily="18" charset="0"/>
                            </a:rPr>
                            <m:t>2</m:t>
                          </m:r>
                        </m:e>
                        <m:sup>
                          <m:r>
                            <a:rPr lang="de-DE" sz="2400" b="0" i="1" smtClean="0">
                              <a:latin typeface="Cambria Math" panose="02040503050406030204" pitchFamily="18" charset="0"/>
                            </a:rPr>
                            <m:t>𝐷</m:t>
                          </m:r>
                        </m:sup>
                      </m:sSup>
                      <m:r>
                        <a:rPr lang="de-DE" sz="2400" b="0" i="1" smtClean="0">
                          <a:latin typeface="Cambria Math" panose="02040503050406030204" pitchFamily="18" charset="0"/>
                        </a:rPr>
                        <m:t>=3</m:t>
                      </m:r>
                    </m:oMath>
                  </m:oMathPara>
                </a14:m>
                <a:endParaRPr lang="de-DE" sz="2400" b="0" dirty="0"/>
              </a:p>
              <a:p>
                <a:pPr marL="0" indent="0">
                  <a:buNone/>
                </a:pPr>
                <a:endParaRPr lang="de-DE" sz="2400" b="0" dirty="0"/>
              </a:p>
              <a:p>
                <a:pPr marL="0" indent="0">
                  <a:buNone/>
                </a:pPr>
                <a14:m>
                  <m:oMathPara xmlns:m="http://schemas.openxmlformats.org/officeDocument/2006/math">
                    <m:oMathParaPr>
                      <m:jc m:val="left"/>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𝑙𝑜𝑔</m:t>
                          </m:r>
                        </m:e>
                        <m:sub>
                          <m:r>
                            <a:rPr lang="de-DE" sz="2400" b="0" i="1" smtClean="0">
                              <a:latin typeface="Cambria Math" panose="02040503050406030204" pitchFamily="18" charset="0"/>
                            </a:rPr>
                            <m:t>2</m:t>
                          </m:r>
                        </m:sub>
                      </m:sSub>
                      <m:r>
                        <a:rPr lang="de-DE" sz="2400" b="0" i="1" smtClean="0">
                          <a:latin typeface="Cambria Math" panose="02040503050406030204" pitchFamily="18" charset="0"/>
                        </a:rPr>
                        <m:t>(3)</m:t>
                      </m:r>
                      <m:r>
                        <a:rPr lang="de-DE" sz="2400" b="0" i="1" smtClean="0">
                          <a:latin typeface="Cambria Math" panose="02040503050406030204" pitchFamily="18" charset="0"/>
                          <a:ea typeface="Cambria Math" panose="02040503050406030204" pitchFamily="18" charset="0"/>
                        </a:rPr>
                        <m:t>≈1.585</m:t>
                      </m:r>
                    </m:oMath>
                  </m:oMathPara>
                </a14:m>
                <a:endParaRPr lang="de-DE" sz="2400" dirty="0"/>
              </a:p>
            </p:txBody>
          </p:sp>
        </mc:Choice>
        <mc:Fallback xmlns="">
          <p:sp>
            <p:nvSpPr>
              <p:cNvPr id="5" name="Textplatzhalter 4">
                <a:extLst>
                  <a:ext uri="{FF2B5EF4-FFF2-40B4-BE49-F238E27FC236}">
                    <a16:creationId xmlns:a16="http://schemas.microsoft.com/office/drawing/2014/main" id="{3BBFEE4A-5E19-76B5-CC98-0677D2190359}"/>
                  </a:ext>
                </a:extLst>
              </p:cNvPr>
              <p:cNvSpPr>
                <a:spLocks noGrp="1" noRot="1" noChangeAspect="1" noMove="1" noResize="1" noEditPoints="1" noAdjustHandles="1" noChangeArrowheads="1" noChangeShapeType="1" noTextEdit="1"/>
              </p:cNvSpPr>
              <p:nvPr>
                <p:ph type="body" sz="quarter" idx="11"/>
              </p:nvPr>
            </p:nvSpPr>
            <p:spPr>
              <a:xfrm>
                <a:off x="5643742" y="1637236"/>
                <a:ext cx="2484957" cy="2618296"/>
              </a:xfrm>
              <a:blipFill>
                <a:blip r:embed="rId3"/>
                <a:stretch>
                  <a:fillRect l="-2211"/>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graphicFrame>
            <p:nvGraphicFramePr>
              <p:cNvPr id="6" name="Tabelle 6">
                <a:extLst>
                  <a:ext uri="{FF2B5EF4-FFF2-40B4-BE49-F238E27FC236}">
                    <a16:creationId xmlns:a16="http://schemas.microsoft.com/office/drawing/2014/main" id="{AE4719D5-EA30-1077-6F55-0E45AF0494BB}"/>
                  </a:ext>
                </a:extLst>
              </p:cNvPr>
              <p:cNvGraphicFramePr>
                <a:graphicFrameLocks noGrp="1"/>
              </p:cNvGraphicFramePr>
              <p:nvPr>
                <p:extLst>
                  <p:ext uri="{D42A27DB-BD31-4B8C-83A1-F6EECF244321}">
                    <p14:modId xmlns:p14="http://schemas.microsoft.com/office/powerpoint/2010/main" val="1298696898"/>
                  </p:ext>
                </p:extLst>
              </p:nvPr>
            </p:nvGraphicFramePr>
            <p:xfrm>
              <a:off x="433602" y="2060574"/>
              <a:ext cx="5032016" cy="2612708"/>
            </p:xfrm>
            <a:graphic>
              <a:graphicData uri="http://schemas.openxmlformats.org/drawingml/2006/table">
                <a:tbl>
                  <a:tblPr firstRow="1" bandRow="1">
                    <a:tableStyleId>{5940675A-B579-460E-94D1-54222C63F5DA}</a:tableStyleId>
                  </a:tblPr>
                  <a:tblGrid>
                    <a:gridCol w="2756406">
                      <a:extLst>
                        <a:ext uri="{9D8B030D-6E8A-4147-A177-3AD203B41FA5}">
                          <a16:colId xmlns:a16="http://schemas.microsoft.com/office/drawing/2014/main" val="649806351"/>
                        </a:ext>
                      </a:extLst>
                    </a:gridCol>
                    <a:gridCol w="2275610">
                      <a:extLst>
                        <a:ext uri="{9D8B030D-6E8A-4147-A177-3AD203B41FA5}">
                          <a16:colId xmlns:a16="http://schemas.microsoft.com/office/drawing/2014/main" val="403718849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b="0" dirty="0"/>
                            <a:t>Länge: </a:t>
                          </a:r>
                          <a14:m>
                            <m:oMath xmlns:m="http://schemas.openxmlformats.org/officeDocument/2006/math">
                              <m:r>
                                <a:rPr lang="de-DE" b="0" smtClean="0">
                                  <a:latin typeface="Cambria Math" panose="02040503050406030204" pitchFamily="18" charset="0"/>
                                </a:rPr>
                                <m:t>𝐿</m:t>
                              </m:r>
                            </m:oMath>
                          </a14:m>
                          <a:endParaRPr lang="de-DE" dirty="0"/>
                        </a:p>
                        <a:p>
                          <a:endParaRPr lang="de-DE" b="0" dirty="0"/>
                        </a:p>
                      </a:txBody>
                      <a:tcPr/>
                    </a:tc>
                    <a:tc rowSpan="2">
                      <a:txBody>
                        <a:bodyPr/>
                        <a:lstStyle/>
                        <a:p>
                          <a:endParaRPr lang="de-DE" dirty="0"/>
                        </a:p>
                        <a:p>
                          <a:endParaRPr lang="de-DE" dirty="0"/>
                        </a:p>
                        <a:p>
                          <a:endParaRPr lang="de-DE" dirty="0"/>
                        </a:p>
                        <a:p>
                          <a:endParaRPr lang="de-DE" dirty="0"/>
                        </a:p>
                      </a:txBody>
                      <a:tcPr/>
                    </a:tc>
                    <a:extLst>
                      <a:ext uri="{0D108BD9-81ED-4DB2-BD59-A6C34878D82A}">
                        <a16:rowId xmlns:a16="http://schemas.microsoft.com/office/drawing/2014/main" val="40703238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Masse: </a:t>
                          </a:r>
                          <a14:m>
                            <m:oMath xmlns:m="http://schemas.openxmlformats.org/officeDocument/2006/math">
                              <m:r>
                                <m:rPr>
                                  <m:sty m:val="p"/>
                                </m:rPr>
                                <a:rPr lang="de-DE" b="0" smtClean="0">
                                  <a:latin typeface="Cambria Math" panose="02040503050406030204" pitchFamily="18" charset="0"/>
                                </a:rPr>
                                <m:t>M</m:t>
                              </m:r>
                            </m:oMath>
                          </a14:m>
                          <a:endParaRPr lang="de-DE" dirty="0"/>
                        </a:p>
                        <a:p>
                          <a:endParaRPr lang="de-DE" dirty="0"/>
                        </a:p>
                      </a:txBody>
                      <a:tcPr/>
                    </a:tc>
                    <a:tc vMerge="1">
                      <a:txBody>
                        <a:bodyPr/>
                        <a:lstStyle/>
                        <a:p>
                          <a:endParaRPr lang="de-DE" dirty="0"/>
                        </a:p>
                      </a:txBody>
                      <a:tcPr/>
                    </a:tc>
                    <a:extLst>
                      <a:ext uri="{0D108BD9-81ED-4DB2-BD59-A6C34878D82A}">
                        <a16:rowId xmlns:a16="http://schemas.microsoft.com/office/drawing/2014/main" val="2623165955"/>
                      </a:ext>
                    </a:extLst>
                  </a:tr>
                  <a:tr h="370840">
                    <a:tc>
                      <a:txBody>
                        <a:bodyPr/>
                        <a:lstStyle/>
                        <a:p>
                          <a:r>
                            <a:rPr lang="de-DE" dirty="0"/>
                            <a:t>Länge: </a:t>
                          </a:r>
                          <a14:m>
                            <m:oMath xmlns:m="http://schemas.openxmlformats.org/officeDocument/2006/math">
                              <m:d>
                                <m:dPr>
                                  <m:ctrlPr>
                                    <a:rPr lang="de-DE" i="1" smtClean="0">
                                      <a:latin typeface="Cambria Math" panose="02040503050406030204" pitchFamily="18" charset="0"/>
                                    </a:rPr>
                                  </m:ctrlPr>
                                </m:dPr>
                                <m:e>
                                  <m:f>
                                    <m:fPr>
                                      <m:ctrlPr>
                                        <a:rPr lang="de-DE" i="1" smtClean="0">
                                          <a:latin typeface="Cambria Math" panose="02040503050406030204" pitchFamily="18" charset="0"/>
                                        </a:rPr>
                                      </m:ctrlPr>
                                    </m:fPr>
                                    <m:num>
                                      <m:r>
                                        <a:rPr lang="de-DE" b="0" smtClean="0">
                                          <a:latin typeface="Cambria Math" panose="02040503050406030204" pitchFamily="18" charset="0"/>
                                        </a:rPr>
                                        <m:t>1</m:t>
                                      </m:r>
                                    </m:num>
                                    <m:den>
                                      <m:r>
                                        <a:rPr lang="de-DE" b="0" smtClean="0">
                                          <a:latin typeface="Cambria Math" panose="02040503050406030204" pitchFamily="18" charset="0"/>
                                        </a:rPr>
                                        <m:t>2</m:t>
                                      </m:r>
                                    </m:den>
                                  </m:f>
                                </m:e>
                              </m:d>
                              <m:r>
                                <a:rPr lang="de-DE" b="0" smtClean="0">
                                  <a:latin typeface="Cambria Math" panose="02040503050406030204" pitchFamily="18" charset="0"/>
                                </a:rPr>
                                <m:t>𝐿</m:t>
                              </m:r>
                            </m:oMath>
                          </a14:m>
                          <a:endParaRPr lang="de-DE" dirty="0"/>
                        </a:p>
                        <a:p>
                          <a:endParaRPr lang="de-DE" dirty="0"/>
                        </a:p>
                      </a:txBody>
                      <a:tcPr/>
                    </a:tc>
                    <a:tc rowSpan="2">
                      <a:txBody>
                        <a:bodyPr/>
                        <a:lstStyle/>
                        <a:p>
                          <a:endParaRPr lang="de-DE" dirty="0"/>
                        </a:p>
                      </a:txBody>
                      <a:tcPr/>
                    </a:tc>
                    <a:extLst>
                      <a:ext uri="{0D108BD9-81ED-4DB2-BD59-A6C34878D82A}">
                        <a16:rowId xmlns:a16="http://schemas.microsoft.com/office/drawing/2014/main" val="545209893"/>
                      </a:ext>
                    </a:extLst>
                  </a:tr>
                  <a:tr h="446203">
                    <a:tc>
                      <a:txBody>
                        <a:bodyPr/>
                        <a:lstStyle/>
                        <a:p>
                          <a:r>
                            <a:rPr lang="de-DE" dirty="0"/>
                            <a:t>Masse: </a:t>
                          </a:r>
                          <a14:m>
                            <m:oMath xmlns:m="http://schemas.openxmlformats.org/officeDocument/2006/math">
                              <m:sSup>
                                <m:sSupPr>
                                  <m:ctrlPr>
                                    <a:rPr lang="de-DE" i="1" smtClean="0">
                                      <a:latin typeface="Cambria Math" panose="02040503050406030204" pitchFamily="18" charset="0"/>
                                    </a:rPr>
                                  </m:ctrlPr>
                                </m:sSupPr>
                                <m:e>
                                  <m:d>
                                    <m:dPr>
                                      <m:ctrlPr>
                                        <a:rPr lang="de-DE" i="1" smtClean="0">
                                          <a:latin typeface="Cambria Math" panose="02040503050406030204" pitchFamily="18" charset="0"/>
                                        </a:rPr>
                                      </m:ctrlPr>
                                    </m:dPr>
                                    <m:e>
                                      <m:f>
                                        <m:fPr>
                                          <m:ctrlPr>
                                            <a:rPr lang="de-DE" i="1" smtClean="0">
                                              <a:latin typeface="Cambria Math" panose="02040503050406030204" pitchFamily="18" charset="0"/>
                                            </a:rPr>
                                          </m:ctrlPr>
                                        </m:fPr>
                                        <m:num>
                                          <m:r>
                                            <a:rPr lang="de-DE" b="0" smtClean="0">
                                              <a:latin typeface="Cambria Math" panose="02040503050406030204" pitchFamily="18" charset="0"/>
                                            </a:rPr>
                                            <m:t>1</m:t>
                                          </m:r>
                                        </m:num>
                                        <m:den>
                                          <m:r>
                                            <a:rPr lang="de-DE" b="0" smtClean="0">
                                              <a:latin typeface="Cambria Math" panose="02040503050406030204" pitchFamily="18" charset="0"/>
                                            </a:rPr>
                                            <m:t>2</m:t>
                                          </m:r>
                                        </m:den>
                                      </m:f>
                                    </m:e>
                                  </m:d>
                                </m:e>
                                <m:sup>
                                  <m:r>
                                    <a:rPr lang="de-DE" b="0" smtClean="0">
                                      <a:latin typeface="Cambria Math" panose="02040503050406030204" pitchFamily="18" charset="0"/>
                                    </a:rPr>
                                    <m:t>𝐷</m:t>
                                  </m:r>
                                </m:sup>
                              </m:sSup>
                              <m:r>
                                <a:rPr lang="de-DE" b="0" smtClean="0">
                                  <a:latin typeface="Cambria Math" panose="02040503050406030204" pitchFamily="18" charset="0"/>
                                </a:rPr>
                                <m:t>𝑀</m:t>
                              </m:r>
                              <m:r>
                                <a:rPr lang="de-DE" b="0" smtClean="0">
                                  <a:latin typeface="Cambria Math" panose="02040503050406030204" pitchFamily="18" charset="0"/>
                                </a:rPr>
                                <m:t>=</m:t>
                              </m:r>
                              <m:d>
                                <m:dPr>
                                  <m:ctrlPr>
                                    <a:rPr lang="de-DE" i="1" smtClean="0">
                                      <a:latin typeface="Cambria Math" panose="02040503050406030204" pitchFamily="18" charset="0"/>
                                    </a:rPr>
                                  </m:ctrlPr>
                                </m:dPr>
                                <m:e>
                                  <m:f>
                                    <m:fPr>
                                      <m:ctrlPr>
                                        <a:rPr lang="de-DE" i="1" smtClean="0">
                                          <a:latin typeface="Cambria Math" panose="02040503050406030204" pitchFamily="18" charset="0"/>
                                        </a:rPr>
                                      </m:ctrlPr>
                                    </m:fPr>
                                    <m:num>
                                      <m:r>
                                        <a:rPr lang="de-DE" b="0" smtClean="0">
                                          <a:latin typeface="Cambria Math" panose="02040503050406030204" pitchFamily="18" charset="0"/>
                                        </a:rPr>
                                        <m:t>1</m:t>
                                      </m:r>
                                    </m:num>
                                    <m:den>
                                      <m:r>
                                        <a:rPr lang="de-DE" b="0" smtClean="0">
                                          <a:latin typeface="Cambria Math" panose="02040503050406030204" pitchFamily="18" charset="0"/>
                                        </a:rPr>
                                        <m:t>3</m:t>
                                      </m:r>
                                    </m:den>
                                  </m:f>
                                </m:e>
                              </m:d>
                              <m:r>
                                <a:rPr lang="de-DE" b="0" smtClean="0">
                                  <a:latin typeface="Cambria Math" panose="02040503050406030204" pitchFamily="18" charset="0"/>
                                </a:rPr>
                                <m:t>𝑀</m:t>
                              </m:r>
                            </m:oMath>
                          </a14:m>
                          <a:endParaRPr lang="de-DE" dirty="0"/>
                        </a:p>
                      </a:txBody>
                      <a:tcPr/>
                    </a:tc>
                    <a:tc vMerge="1">
                      <a:txBody>
                        <a:bodyPr/>
                        <a:lstStyle/>
                        <a:p>
                          <a:endParaRPr lang="de-DE" dirty="0"/>
                        </a:p>
                      </a:txBody>
                      <a:tcPr/>
                    </a:tc>
                    <a:extLst>
                      <a:ext uri="{0D108BD9-81ED-4DB2-BD59-A6C34878D82A}">
                        <a16:rowId xmlns:a16="http://schemas.microsoft.com/office/drawing/2014/main" val="1368602"/>
                      </a:ext>
                    </a:extLst>
                  </a:tr>
                </a:tbl>
              </a:graphicData>
            </a:graphic>
          </p:graphicFrame>
        </mc:Choice>
        <mc:Fallback xmlns="">
          <p:graphicFrame>
            <p:nvGraphicFramePr>
              <p:cNvPr id="6" name="Tabelle 6">
                <a:extLst>
                  <a:ext uri="{FF2B5EF4-FFF2-40B4-BE49-F238E27FC236}">
                    <a16:creationId xmlns:a16="http://schemas.microsoft.com/office/drawing/2014/main" id="{AE4719D5-EA30-1077-6F55-0E45AF0494BB}"/>
                  </a:ext>
                </a:extLst>
              </p:cNvPr>
              <p:cNvGraphicFramePr>
                <a:graphicFrameLocks noGrp="1"/>
              </p:cNvGraphicFramePr>
              <p:nvPr>
                <p:extLst>
                  <p:ext uri="{D42A27DB-BD31-4B8C-83A1-F6EECF244321}">
                    <p14:modId xmlns:p14="http://schemas.microsoft.com/office/powerpoint/2010/main" val="1298696898"/>
                  </p:ext>
                </p:extLst>
              </p:nvPr>
            </p:nvGraphicFramePr>
            <p:xfrm>
              <a:off x="433602" y="2060574"/>
              <a:ext cx="5032016" cy="2618296"/>
            </p:xfrm>
            <a:graphic>
              <a:graphicData uri="http://schemas.openxmlformats.org/drawingml/2006/table">
                <a:tbl>
                  <a:tblPr firstRow="1" bandRow="1">
                    <a:tableStyleId>{5940675A-B579-460E-94D1-54222C63F5DA}</a:tableStyleId>
                  </a:tblPr>
                  <a:tblGrid>
                    <a:gridCol w="2756406">
                      <a:extLst>
                        <a:ext uri="{9D8B030D-6E8A-4147-A177-3AD203B41FA5}">
                          <a16:colId xmlns:a16="http://schemas.microsoft.com/office/drawing/2014/main" val="649806351"/>
                        </a:ext>
                      </a:extLst>
                    </a:gridCol>
                    <a:gridCol w="2275610">
                      <a:extLst>
                        <a:ext uri="{9D8B030D-6E8A-4147-A177-3AD203B41FA5}">
                          <a16:colId xmlns:a16="http://schemas.microsoft.com/office/drawing/2014/main" val="4037188490"/>
                        </a:ext>
                      </a:extLst>
                    </a:gridCol>
                  </a:tblGrid>
                  <a:tr h="640080">
                    <a:tc>
                      <a:txBody>
                        <a:bodyPr/>
                        <a:lstStyle/>
                        <a:p>
                          <a:endParaRPr lang="de-DE"/>
                        </a:p>
                      </a:txBody>
                      <a:tcPr>
                        <a:blipFill>
                          <a:blip r:embed="rId4"/>
                          <a:stretch>
                            <a:fillRect l="-221" t="-4762" r="-83186" b="-314286"/>
                          </a:stretch>
                        </a:blipFill>
                      </a:tcPr>
                    </a:tc>
                    <a:tc rowSpan="2">
                      <a:txBody>
                        <a:bodyPr/>
                        <a:lstStyle/>
                        <a:p>
                          <a:endParaRPr lang="de-DE" dirty="0"/>
                        </a:p>
                        <a:p>
                          <a:endParaRPr lang="de-DE" dirty="0"/>
                        </a:p>
                        <a:p>
                          <a:endParaRPr lang="de-DE" dirty="0"/>
                        </a:p>
                        <a:p>
                          <a:endParaRPr lang="de-DE" dirty="0"/>
                        </a:p>
                      </a:txBody>
                      <a:tcPr/>
                    </a:tc>
                    <a:extLst>
                      <a:ext uri="{0D108BD9-81ED-4DB2-BD59-A6C34878D82A}">
                        <a16:rowId xmlns:a16="http://schemas.microsoft.com/office/drawing/2014/main" val="4070323875"/>
                      </a:ext>
                    </a:extLst>
                  </a:tr>
                  <a:tr h="640080">
                    <a:tc>
                      <a:txBody>
                        <a:bodyPr/>
                        <a:lstStyle/>
                        <a:p>
                          <a:endParaRPr lang="de-DE"/>
                        </a:p>
                      </a:txBody>
                      <a:tcPr>
                        <a:blipFill>
                          <a:blip r:embed="rId4"/>
                          <a:stretch>
                            <a:fillRect l="-221" t="-104762" r="-83186" b="-214286"/>
                          </a:stretch>
                        </a:blipFill>
                      </a:tcPr>
                    </a:tc>
                    <a:tc vMerge="1">
                      <a:txBody>
                        <a:bodyPr/>
                        <a:lstStyle/>
                        <a:p>
                          <a:endParaRPr lang="de-DE" dirty="0"/>
                        </a:p>
                      </a:txBody>
                      <a:tcPr/>
                    </a:tc>
                    <a:extLst>
                      <a:ext uri="{0D108BD9-81ED-4DB2-BD59-A6C34878D82A}">
                        <a16:rowId xmlns:a16="http://schemas.microsoft.com/office/drawing/2014/main" val="2623165955"/>
                      </a:ext>
                    </a:extLst>
                  </a:tr>
                  <a:tr h="776288">
                    <a:tc>
                      <a:txBody>
                        <a:bodyPr/>
                        <a:lstStyle/>
                        <a:p>
                          <a:endParaRPr lang="de-DE"/>
                        </a:p>
                      </a:txBody>
                      <a:tcPr>
                        <a:blipFill>
                          <a:blip r:embed="rId4"/>
                          <a:stretch>
                            <a:fillRect l="-221" t="-167969" r="-83186" b="-75781"/>
                          </a:stretch>
                        </a:blipFill>
                      </a:tcPr>
                    </a:tc>
                    <a:tc rowSpan="2">
                      <a:txBody>
                        <a:bodyPr/>
                        <a:lstStyle/>
                        <a:p>
                          <a:endParaRPr lang="de-DE" dirty="0"/>
                        </a:p>
                      </a:txBody>
                      <a:tcPr/>
                    </a:tc>
                    <a:extLst>
                      <a:ext uri="{0D108BD9-81ED-4DB2-BD59-A6C34878D82A}">
                        <a16:rowId xmlns:a16="http://schemas.microsoft.com/office/drawing/2014/main" val="545209893"/>
                      </a:ext>
                    </a:extLst>
                  </a:tr>
                  <a:tr h="561848">
                    <a:tc>
                      <a:txBody>
                        <a:bodyPr/>
                        <a:lstStyle/>
                        <a:p>
                          <a:endParaRPr lang="de-DE"/>
                        </a:p>
                      </a:txBody>
                      <a:tcPr>
                        <a:blipFill>
                          <a:blip r:embed="rId4"/>
                          <a:stretch>
                            <a:fillRect l="-221" t="-372826" r="-83186" b="-5435"/>
                          </a:stretch>
                        </a:blipFill>
                      </a:tcPr>
                    </a:tc>
                    <a:tc vMerge="1">
                      <a:txBody>
                        <a:bodyPr/>
                        <a:lstStyle/>
                        <a:p>
                          <a:endParaRPr lang="de-DE" dirty="0"/>
                        </a:p>
                      </a:txBody>
                      <a:tcPr/>
                    </a:tc>
                    <a:extLst>
                      <a:ext uri="{0D108BD9-81ED-4DB2-BD59-A6C34878D82A}">
                        <a16:rowId xmlns:a16="http://schemas.microsoft.com/office/drawing/2014/main" val="1368602"/>
                      </a:ext>
                    </a:extLst>
                  </a:tr>
                </a:tbl>
              </a:graphicData>
            </a:graphic>
          </p:graphicFrame>
        </mc:Fallback>
      </mc:AlternateContent>
      <p:pic>
        <p:nvPicPr>
          <p:cNvPr id="7" name="Grafik 6">
            <a:extLst>
              <a:ext uri="{FF2B5EF4-FFF2-40B4-BE49-F238E27FC236}">
                <a16:creationId xmlns:a16="http://schemas.microsoft.com/office/drawing/2014/main" id="{5AC070CA-4942-2210-F9D2-DD4C2CE568FF}"/>
              </a:ext>
            </a:extLst>
          </p:cNvPr>
          <p:cNvPicPr>
            <a:picLocks noChangeAspect="1"/>
          </p:cNvPicPr>
          <p:nvPr/>
        </p:nvPicPr>
        <p:blipFill rotWithShape="1">
          <a:blip r:embed="rId5">
            <a:extLst>
              <a:ext uri="{28A0092B-C50C-407E-A947-70E740481C1C}">
                <a14:useLocalDpi xmlns:a14="http://schemas.microsoft.com/office/drawing/2010/main" val="0"/>
              </a:ext>
            </a:extLst>
          </a:blip>
          <a:srcRect l="80718" t="2457" b="62540"/>
          <a:stretch/>
        </p:blipFill>
        <p:spPr>
          <a:xfrm>
            <a:off x="3595445" y="2121285"/>
            <a:ext cx="1525797" cy="1135103"/>
          </a:xfrm>
          <a:prstGeom prst="rect">
            <a:avLst/>
          </a:prstGeom>
        </p:spPr>
      </p:pic>
      <p:pic>
        <p:nvPicPr>
          <p:cNvPr id="8" name="Grafik 7">
            <a:extLst>
              <a:ext uri="{FF2B5EF4-FFF2-40B4-BE49-F238E27FC236}">
                <a16:creationId xmlns:a16="http://schemas.microsoft.com/office/drawing/2014/main" id="{31A902D4-3DAF-0FFE-6D65-E8D48D1A0796}"/>
              </a:ext>
            </a:extLst>
          </p:cNvPr>
          <p:cNvPicPr>
            <a:picLocks noChangeAspect="1"/>
          </p:cNvPicPr>
          <p:nvPr/>
        </p:nvPicPr>
        <p:blipFill rotWithShape="1">
          <a:blip r:embed="rId5">
            <a:extLst>
              <a:ext uri="{28A0092B-C50C-407E-A947-70E740481C1C}">
                <a14:useLocalDpi xmlns:a14="http://schemas.microsoft.com/office/drawing/2010/main" val="0"/>
              </a:ext>
            </a:extLst>
          </a:blip>
          <a:srcRect l="79915" t="50904" r="803" b="9393"/>
          <a:stretch/>
        </p:blipFill>
        <p:spPr>
          <a:xfrm>
            <a:off x="3595445" y="3480542"/>
            <a:ext cx="1371411" cy="1157229"/>
          </a:xfrm>
          <a:prstGeom prst="rect">
            <a:avLst/>
          </a:prstGeom>
        </p:spPr>
      </p:pic>
      <p:sp>
        <p:nvSpPr>
          <p:cNvPr id="12" name="Textplatzhalter 4">
            <a:extLst>
              <a:ext uri="{FF2B5EF4-FFF2-40B4-BE49-F238E27FC236}">
                <a16:creationId xmlns:a16="http://schemas.microsoft.com/office/drawing/2014/main" id="{57E7DA89-064A-DE40-47C3-E2E050B8888D}"/>
              </a:ext>
            </a:extLst>
          </p:cNvPr>
          <p:cNvSpPr txBox="1">
            <a:spLocks/>
          </p:cNvSpPr>
          <p:nvPr/>
        </p:nvSpPr>
        <p:spPr>
          <a:xfrm>
            <a:off x="360766" y="4980071"/>
            <a:ext cx="11100901" cy="8531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endParaRPr lang="de-DE" sz="2400" dirty="0"/>
          </a:p>
        </p:txBody>
      </p:sp>
      <p:sp>
        <p:nvSpPr>
          <p:cNvPr id="14" name="Textfeld 13">
            <a:extLst>
              <a:ext uri="{FF2B5EF4-FFF2-40B4-BE49-F238E27FC236}">
                <a16:creationId xmlns:a16="http://schemas.microsoft.com/office/drawing/2014/main" id="{F8504033-24F6-2462-8F51-01C1FB3CAFD5}"/>
              </a:ext>
            </a:extLst>
          </p:cNvPr>
          <p:cNvSpPr txBox="1"/>
          <p:nvPr/>
        </p:nvSpPr>
        <p:spPr>
          <a:xfrm>
            <a:off x="433601" y="5037289"/>
            <a:ext cx="7338799" cy="1323439"/>
          </a:xfrm>
          <a:prstGeom prst="rect">
            <a:avLst/>
          </a:prstGeom>
          <a:noFill/>
        </p:spPr>
        <p:txBody>
          <a:bodyPr wrap="square">
            <a:spAutoFit/>
          </a:bodyPr>
          <a:lstStyle/>
          <a:p>
            <a:pPr marL="285750" indent="-285750">
              <a:buFont typeface="Arial" panose="020B0604020202020204" pitchFamily="34" charset="0"/>
              <a:buChar char="•"/>
            </a:pPr>
            <a:r>
              <a:rPr lang="de-DE" sz="2000" dirty="0">
                <a:latin typeface="Roboto" panose="02000000000000000000" pitchFamily="2" charset="0"/>
                <a:ea typeface="Roboto" panose="02000000000000000000" pitchFamily="2" charset="0"/>
                <a:cs typeface="Roboto" panose="02000000000000000000" pitchFamily="2" charset="0"/>
              </a:rPr>
              <a:t>Beschreibt Masse des Sierpinski-Dreiecks akkurater</a:t>
            </a:r>
          </a:p>
          <a:p>
            <a:pPr marL="742950" lvl="1" indent="-285750">
              <a:buFont typeface="Arial" panose="020B0604020202020204" pitchFamily="34" charset="0"/>
              <a:buChar char="•"/>
            </a:pPr>
            <a:r>
              <a:rPr lang="de-DE" dirty="0">
                <a:latin typeface="Roboto" panose="02000000000000000000" pitchFamily="2" charset="0"/>
                <a:ea typeface="Roboto" panose="02000000000000000000" pitchFamily="2" charset="0"/>
                <a:cs typeface="Roboto" panose="02000000000000000000" pitchFamily="2" charset="0"/>
              </a:rPr>
              <a:t>Länge = ∞, Fläche = 0</a:t>
            </a:r>
          </a:p>
          <a:p>
            <a:pPr marL="285750" indent="-285750">
              <a:buFont typeface="Arial" panose="020B0604020202020204" pitchFamily="34" charset="0"/>
              <a:buChar char="•"/>
            </a:pPr>
            <a:endParaRPr lang="de-DE" sz="2000"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endParaRPr lang="de-DE" sz="2000" dirty="0">
              <a:latin typeface="Roboto" panose="02000000000000000000" pitchFamily="2" charset="0"/>
              <a:ea typeface="Roboto" panose="02000000000000000000" pitchFamily="2" charset="0"/>
              <a:cs typeface="Roboto" panose="02000000000000000000" pitchFamily="2" charset="0"/>
            </a:endParaRPr>
          </a:p>
        </p:txBody>
      </p:sp>
      <p:pic>
        <p:nvPicPr>
          <p:cNvPr id="16" name="Grafik 15">
            <a:extLst>
              <a:ext uri="{FF2B5EF4-FFF2-40B4-BE49-F238E27FC236}">
                <a16:creationId xmlns:a16="http://schemas.microsoft.com/office/drawing/2014/main" id="{3AA9F245-64B0-89FB-0520-3C6B4A135E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90471" y="4056347"/>
            <a:ext cx="4061533" cy="2362949"/>
          </a:xfrm>
          <a:prstGeom prst="rect">
            <a:avLst/>
          </a:prstGeom>
        </p:spPr>
      </p:pic>
    </p:spTree>
    <p:extLst>
      <p:ext uri="{BB962C8B-B14F-4D97-AF65-F5344CB8AC3E}">
        <p14:creationId xmlns:p14="http://schemas.microsoft.com/office/powerpoint/2010/main" val="377609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F0C7B84A-826A-0DCA-29D1-036AB32009AD}"/>
              </a:ext>
            </a:extLst>
          </p:cNvPr>
          <p:cNvSpPr>
            <a:spLocks noGrp="1"/>
          </p:cNvSpPr>
          <p:nvPr>
            <p:ph type="title"/>
          </p:nvPr>
        </p:nvSpPr>
        <p:spPr>
          <a:xfrm>
            <a:off x="1343025" y="152400"/>
            <a:ext cx="10656888" cy="468314"/>
          </a:xfrm>
        </p:spPr>
        <p:txBody>
          <a:bodyPr>
            <a:normAutofit/>
          </a:bodyPr>
          <a:lstStyle/>
          <a:p>
            <a:r>
              <a:rPr lang="en-US" dirty="0" err="1"/>
              <a:t>Projekt</a:t>
            </a:r>
            <a:r>
              <a:rPr lang="en-US" dirty="0"/>
              <a:t>: </a:t>
            </a:r>
            <a:r>
              <a:rPr lang="en-US" dirty="0" err="1"/>
              <a:t>Fraktale</a:t>
            </a:r>
            <a:r>
              <a:rPr lang="en-US" dirty="0"/>
              <a:t> Fusion</a:t>
            </a:r>
          </a:p>
        </p:txBody>
      </p:sp>
      <p:sp>
        <p:nvSpPr>
          <p:cNvPr id="1033" name="Text Placeholder 2">
            <a:extLst>
              <a:ext uri="{FF2B5EF4-FFF2-40B4-BE49-F238E27FC236}">
                <a16:creationId xmlns:a16="http://schemas.microsoft.com/office/drawing/2014/main" id="{A6CD6EA5-E6CB-945F-C04C-34333612BA5A}"/>
              </a:ext>
            </a:extLst>
          </p:cNvPr>
          <p:cNvSpPr>
            <a:spLocks noGrp="1"/>
          </p:cNvSpPr>
          <p:nvPr>
            <p:ph type="body" sz="quarter" idx="13"/>
          </p:nvPr>
        </p:nvSpPr>
        <p:spPr>
          <a:xfrm>
            <a:off x="192088" y="908050"/>
            <a:ext cx="11807825" cy="928370"/>
          </a:xfrm>
        </p:spPr>
        <p:txBody>
          <a:bodyPr>
            <a:normAutofit/>
          </a:bodyPr>
          <a:lstStyle/>
          <a:p>
            <a:r>
              <a:rPr lang="en-US" dirty="0"/>
              <a:t>2. </a:t>
            </a:r>
            <a:r>
              <a:rPr lang="en-US" dirty="0" err="1"/>
              <a:t>Fraktale</a:t>
            </a:r>
            <a:r>
              <a:rPr lang="en-US" dirty="0"/>
              <a:t> </a:t>
            </a:r>
          </a:p>
          <a:p>
            <a:r>
              <a:rPr lang="en-US" dirty="0"/>
              <a:t>    </a:t>
            </a:r>
            <a:r>
              <a:rPr lang="en-US" dirty="0" err="1"/>
              <a:t>nach</a:t>
            </a:r>
            <a:r>
              <a:rPr lang="en-US" dirty="0"/>
              <a:t> Benoit Mandelbrot </a:t>
            </a:r>
          </a:p>
        </p:txBody>
      </p:sp>
      <p:pic>
        <p:nvPicPr>
          <p:cNvPr id="1028" name="Picture 4">
            <a:extLst>
              <a:ext uri="{FF2B5EF4-FFF2-40B4-BE49-F238E27FC236}">
                <a16:creationId xmlns:a16="http://schemas.microsoft.com/office/drawing/2014/main" id="{13D9E7E6-95C4-B1B1-77DA-FD7DF12BC9CE}"/>
              </a:ext>
            </a:extLst>
          </p:cNvPr>
          <p:cNvPicPr>
            <a:picLocks noGrp="1" noChangeAspect="1" noChangeArrowheads="1"/>
          </p:cNvPicPr>
          <p:nvPr>
            <p:ph type="pic" sz="quarter" idx="10"/>
          </p:nvPr>
        </p:nvPicPr>
        <p:blipFill rotWithShape="1">
          <a:blip r:embed="rId3">
            <a:extLst>
              <a:ext uri="{28A0092B-C50C-407E-A947-70E740481C1C}">
                <a14:useLocalDpi xmlns:a14="http://schemas.microsoft.com/office/drawing/2010/main" val="0"/>
              </a:ext>
            </a:extLst>
          </a:blip>
          <a:srcRect l="5876" t="442" r="8338" b="992"/>
          <a:stretch/>
        </p:blipFill>
        <p:spPr bwMode="auto">
          <a:xfrm>
            <a:off x="192088" y="2114364"/>
            <a:ext cx="4972194" cy="4284663"/>
          </a:xfrm>
          <a:prstGeom prst="rect">
            <a:avLst/>
          </a:prstGeom>
          <a:solidFill>
            <a:srgbClr val="FFFFFF"/>
          </a:solidFill>
        </p:spPr>
      </p:pic>
      <mc:AlternateContent xmlns:mc="http://schemas.openxmlformats.org/markup-compatibility/2006" xmlns:a14="http://schemas.microsoft.com/office/drawing/2010/main">
        <mc:Choice Requires="a14">
          <p:sp>
            <p:nvSpPr>
              <p:cNvPr id="1035" name="Text Placeholder 4">
                <a:extLst>
                  <a:ext uri="{FF2B5EF4-FFF2-40B4-BE49-F238E27FC236}">
                    <a16:creationId xmlns:a16="http://schemas.microsoft.com/office/drawing/2014/main" id="{10E9EE80-7C57-DD01-98EF-C8546CAC60C6}"/>
                  </a:ext>
                </a:extLst>
              </p:cNvPr>
              <p:cNvSpPr>
                <a:spLocks noGrp="1"/>
              </p:cNvSpPr>
              <p:nvPr>
                <p:ph type="body" sz="quarter" idx="11"/>
              </p:nvPr>
            </p:nvSpPr>
            <p:spPr>
              <a:xfrm>
                <a:off x="5164282" y="2060574"/>
                <a:ext cx="7027718" cy="4523106"/>
              </a:xfrm>
            </p:spPr>
            <p:txBody>
              <a:bodyPr>
                <a:normAutofit lnSpcReduction="10000"/>
              </a:bodyPr>
              <a:lstStyle/>
              <a:p>
                <a:r>
                  <a:rPr lang="de-DE" sz="2000" dirty="0"/>
                  <a:t>Fraktale Geometrie: Modellierung der “Rauheit” der Natur </a:t>
                </a:r>
              </a:p>
              <a:p>
                <a:pPr lvl="1"/>
                <a:r>
                  <a:rPr lang="de-DE" sz="2000" dirty="0"/>
                  <a:t>Rauheit wahrgenommen als chaotisch / komplex</a:t>
                </a:r>
              </a:p>
              <a:p>
                <a:pPr lvl="1"/>
                <a:r>
                  <a:rPr lang="de-DE" sz="2000" dirty="0"/>
                  <a:t>Regelmäßigkeit in der Rauheit</a:t>
                </a:r>
              </a:p>
              <a:p>
                <a:pPr marL="457200" lvl="1" indent="0">
                  <a:buNone/>
                </a:pPr>
                <a:endParaRPr lang="de-DE" sz="2000" dirty="0"/>
              </a:p>
              <a:p>
                <a:r>
                  <a:rPr lang="de-DE" sz="2000" dirty="0"/>
                  <a:t>Objekte mit einer nicht-ganzzahligen Dimension</a:t>
                </a:r>
              </a:p>
              <a:p>
                <a:r>
                  <a:rPr lang="de-DE" sz="2000" dirty="0"/>
                  <a:t>Fraktale Dimension: Grad der Rauheit </a:t>
                </a:r>
                <a:r>
                  <a:rPr lang="de-DE" sz="2000" dirty="0">
                    <a:sym typeface="Wingdings" panose="05000000000000000000" pitchFamily="2" charset="2"/>
                  </a:rPr>
                  <a:t>beschreibt</a:t>
                </a:r>
                <a:r>
                  <a:rPr lang="de-DE" sz="2000" dirty="0"/>
                  <a:t> </a:t>
                </a:r>
                <a:br>
                  <a:rPr lang="de-DE" sz="2000" dirty="0"/>
                </a:br>
                <a:r>
                  <a:rPr lang="de-DE" sz="2000" dirty="0"/>
                  <a:t>Struktur des geometrischen Objekts</a:t>
                </a:r>
              </a:p>
              <a:p>
                <a:pPr marL="0" indent="0">
                  <a:buNone/>
                </a:pPr>
                <a:endParaRPr lang="de-DE" sz="2000" dirty="0"/>
              </a:p>
              <a:p>
                <a:r>
                  <a:rPr lang="de-DE" sz="2000" dirty="0"/>
                  <a:t>Mandelbrotmenge: </a:t>
                </a:r>
                <a14:m>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𝑓</m:t>
                        </m:r>
                      </m:e>
                      <m:sub>
                        <m:r>
                          <a:rPr lang="de-DE" sz="2000" b="0" i="1" smtClean="0">
                            <a:latin typeface="Cambria Math" panose="02040503050406030204" pitchFamily="18" charset="0"/>
                          </a:rPr>
                          <m:t>𝑐</m:t>
                        </m:r>
                      </m:sub>
                    </m:sSub>
                    <m:r>
                      <a:rPr lang="de-DE" sz="2000" b="0" i="1" smtClean="0">
                        <a:latin typeface="Cambria Math" panose="02040503050406030204" pitchFamily="18" charset="0"/>
                      </a:rPr>
                      <m:t>(</m:t>
                    </m:r>
                    <m:r>
                      <a:rPr lang="de-DE" sz="2000" b="0" i="1" smtClean="0">
                        <a:latin typeface="Cambria Math" panose="02040503050406030204" pitchFamily="18" charset="0"/>
                      </a:rPr>
                      <m:t>𝑧</m:t>
                    </m:r>
                    <m:r>
                      <a:rPr lang="de-DE" sz="2000" b="0" i="1" smtClean="0">
                        <a:latin typeface="Cambria Math" panose="02040503050406030204" pitchFamily="18" charset="0"/>
                      </a:rPr>
                      <m:t>)= </m:t>
                    </m:r>
                    <m:sSup>
                      <m:sSupPr>
                        <m:ctrlPr>
                          <a:rPr lang="de-DE" sz="2000" i="1" smtClean="0">
                            <a:latin typeface="Cambria Math" panose="02040503050406030204" pitchFamily="18" charset="0"/>
                          </a:rPr>
                        </m:ctrlPr>
                      </m:sSupPr>
                      <m:e>
                        <m:r>
                          <a:rPr lang="de-DE" sz="2000" b="0" i="1" smtClean="0">
                            <a:latin typeface="Cambria Math" panose="02040503050406030204" pitchFamily="18" charset="0"/>
                          </a:rPr>
                          <m:t>𝑧</m:t>
                        </m:r>
                      </m:e>
                      <m:sup>
                        <m:r>
                          <a:rPr lang="de-DE" sz="2000" b="0" i="1" smtClean="0">
                            <a:latin typeface="Cambria Math" panose="02040503050406030204" pitchFamily="18" charset="0"/>
                          </a:rPr>
                          <m:t>2</m:t>
                        </m:r>
                      </m:sup>
                    </m:sSup>
                    <m:r>
                      <a:rPr lang="de-DE" sz="2000" i="1">
                        <a:latin typeface="Cambria Math" panose="02040503050406030204" pitchFamily="18" charset="0"/>
                      </a:rPr>
                      <m:t>+</m:t>
                    </m:r>
                    <m:r>
                      <a:rPr lang="de-DE" sz="2000" i="1">
                        <a:latin typeface="Cambria Math" panose="02040503050406030204" pitchFamily="18" charset="0"/>
                      </a:rPr>
                      <m:t>𝑐</m:t>
                    </m:r>
                  </m:oMath>
                </a14:m>
                <a:endParaRPr lang="de-DE" sz="2000" dirty="0"/>
              </a:p>
              <a:p>
                <a:pPr lvl="1"/>
                <a:r>
                  <a:rPr lang="de-DE" sz="1800" dirty="0"/>
                  <a:t>Iterativer Algorithmus : </a:t>
                </a:r>
                <a14:m>
                  <m:oMath xmlns:m="http://schemas.openxmlformats.org/officeDocument/2006/math">
                    <m:sSub>
                      <m:sSubPr>
                        <m:ctrlPr>
                          <a:rPr lang="de-DE" sz="1800" i="1" smtClean="0">
                            <a:latin typeface="Cambria Math" panose="02040503050406030204" pitchFamily="18" charset="0"/>
                          </a:rPr>
                        </m:ctrlPr>
                      </m:sSubPr>
                      <m:e>
                        <m:r>
                          <a:rPr lang="de-DE" sz="1800" b="0" i="1" smtClean="0">
                            <a:latin typeface="Cambria Math" panose="02040503050406030204" pitchFamily="18" charset="0"/>
                          </a:rPr>
                          <m:t>𝑧</m:t>
                        </m:r>
                      </m:e>
                      <m:sub>
                        <m:r>
                          <a:rPr lang="de-DE" sz="1800" b="0" i="1" smtClean="0">
                            <a:latin typeface="Cambria Math" panose="02040503050406030204" pitchFamily="18" charset="0"/>
                          </a:rPr>
                          <m:t>𝑛</m:t>
                        </m:r>
                        <m:r>
                          <a:rPr lang="de-DE" sz="1800" b="0" i="1" smtClean="0">
                            <a:latin typeface="Cambria Math" panose="02040503050406030204" pitchFamily="18" charset="0"/>
                          </a:rPr>
                          <m:t>+1</m:t>
                        </m:r>
                      </m:sub>
                    </m:sSub>
                    <m:r>
                      <a:rPr lang="de-DE" sz="1800" b="0" i="1" smtClean="0">
                        <a:latin typeface="Cambria Math" panose="02040503050406030204" pitchFamily="18" charset="0"/>
                      </a:rPr>
                      <m:t>=</m:t>
                    </m:r>
                    <m:r>
                      <a:rPr lang="de-DE" sz="1800" i="1">
                        <a:latin typeface="Cambria Math" panose="02040503050406030204" pitchFamily="18" charset="0"/>
                      </a:rPr>
                      <m:t> </m:t>
                    </m:r>
                    <m:sSubSup>
                      <m:sSubSupPr>
                        <m:ctrlPr>
                          <a:rPr lang="de-DE" sz="1800" i="1" smtClean="0">
                            <a:latin typeface="Cambria Math" panose="02040503050406030204" pitchFamily="18" charset="0"/>
                          </a:rPr>
                        </m:ctrlPr>
                      </m:sSubSupPr>
                      <m:e>
                        <m:r>
                          <a:rPr lang="de-DE" sz="1800" b="0" i="1" smtClean="0">
                            <a:latin typeface="Cambria Math" panose="02040503050406030204" pitchFamily="18" charset="0"/>
                          </a:rPr>
                          <m:t>𝑧</m:t>
                        </m:r>
                      </m:e>
                      <m:sub>
                        <m:r>
                          <a:rPr lang="de-DE" sz="1800" b="0" i="1" smtClean="0">
                            <a:latin typeface="Cambria Math" panose="02040503050406030204" pitchFamily="18" charset="0"/>
                          </a:rPr>
                          <m:t>𝑛</m:t>
                        </m:r>
                      </m:sub>
                      <m:sup>
                        <m:r>
                          <a:rPr lang="de-DE" sz="1800" b="0" i="1" smtClean="0">
                            <a:latin typeface="Cambria Math" panose="02040503050406030204" pitchFamily="18" charset="0"/>
                          </a:rPr>
                          <m:t>2</m:t>
                        </m:r>
                      </m:sup>
                    </m:sSubSup>
                    <m:r>
                      <a:rPr lang="de-DE" sz="1800" i="1">
                        <a:latin typeface="Cambria Math" panose="02040503050406030204" pitchFamily="18" charset="0"/>
                      </a:rPr>
                      <m:t>+</m:t>
                    </m:r>
                    <m:r>
                      <a:rPr lang="de-DE" sz="1800" i="1">
                        <a:latin typeface="Cambria Math" panose="02040503050406030204" pitchFamily="18" charset="0"/>
                      </a:rPr>
                      <m:t>𝑐</m:t>
                    </m:r>
                  </m:oMath>
                </a14:m>
                <a:endParaRPr lang="de-DE" sz="1800" dirty="0"/>
              </a:p>
              <a:p>
                <a:pPr marL="0" indent="0">
                  <a:buNone/>
                </a:pPr>
                <a:endParaRPr lang="de-DE" sz="2000" dirty="0"/>
              </a:p>
              <a:p>
                <a:r>
                  <a:rPr lang="de-DE" sz="2000" dirty="0"/>
                  <a:t>Punkt in der komplexen Ebene: </a:t>
                </a:r>
                <a14:m>
                  <m:oMath xmlns:m="http://schemas.openxmlformats.org/officeDocument/2006/math">
                    <m:r>
                      <a:rPr lang="de-DE" sz="2000" b="0" i="1" smtClean="0">
                        <a:latin typeface="Cambria Math" panose="02040503050406030204" pitchFamily="18" charset="0"/>
                      </a:rPr>
                      <m:t>𝑐</m:t>
                    </m:r>
                    <m:r>
                      <a:rPr lang="de-DE" sz="2000" b="0" i="1" smtClean="0">
                        <a:latin typeface="Cambria Math" panose="02040503050406030204" pitchFamily="18" charset="0"/>
                      </a:rPr>
                      <m:t>=</m:t>
                    </m:r>
                    <m:r>
                      <a:rPr lang="de-DE" sz="2000" b="0" i="1" smtClean="0">
                        <a:latin typeface="Cambria Math" panose="02040503050406030204" pitchFamily="18" charset="0"/>
                      </a:rPr>
                      <m:t>𝑥</m:t>
                    </m:r>
                    <m:r>
                      <a:rPr lang="de-DE" sz="2000" b="0" i="1" smtClean="0">
                        <a:latin typeface="Cambria Math" panose="02040503050406030204" pitchFamily="18" charset="0"/>
                      </a:rPr>
                      <m:t>+</m:t>
                    </m:r>
                    <m:r>
                      <a:rPr lang="de-DE" sz="2000" b="0" i="1" smtClean="0">
                        <a:latin typeface="Cambria Math" panose="02040503050406030204" pitchFamily="18" charset="0"/>
                      </a:rPr>
                      <m:t>𝑖𝑦</m:t>
                    </m:r>
                  </m:oMath>
                </a14:m>
                <a:endParaRPr lang="de-DE" sz="2000" dirty="0"/>
              </a:p>
              <a:p>
                <a:pPr lvl="1"/>
                <a:r>
                  <a:rPr lang="de-DE" sz="1800" dirty="0"/>
                  <a:t>komplexe Zahl c, x - Koordinate real, y - Koordinate imaginär</a:t>
                </a:r>
              </a:p>
              <a:p>
                <a:pPr marL="457200" lvl="1" indent="0">
                  <a:buNone/>
                </a:pPr>
                <a:endParaRPr lang="de-DE" sz="1800" dirty="0"/>
              </a:p>
            </p:txBody>
          </p:sp>
        </mc:Choice>
        <mc:Fallback xmlns="">
          <p:sp>
            <p:nvSpPr>
              <p:cNvPr id="1035" name="Text Placeholder 4">
                <a:extLst>
                  <a:ext uri="{FF2B5EF4-FFF2-40B4-BE49-F238E27FC236}">
                    <a16:creationId xmlns:a16="http://schemas.microsoft.com/office/drawing/2014/main" id="{10E9EE80-7C57-DD01-98EF-C8546CAC60C6}"/>
                  </a:ext>
                </a:extLst>
              </p:cNvPr>
              <p:cNvSpPr>
                <a:spLocks noGrp="1" noRot="1" noChangeAspect="1" noMove="1" noResize="1" noEditPoints="1" noAdjustHandles="1" noChangeArrowheads="1" noChangeShapeType="1" noTextEdit="1"/>
              </p:cNvSpPr>
              <p:nvPr>
                <p:ph type="body" sz="quarter" idx="11"/>
              </p:nvPr>
            </p:nvSpPr>
            <p:spPr>
              <a:xfrm>
                <a:off x="5164282" y="2060574"/>
                <a:ext cx="7027718" cy="4523106"/>
              </a:xfrm>
              <a:blipFill>
                <a:blip r:embed="rId4"/>
                <a:stretch>
                  <a:fillRect l="-781" t="-1887"/>
                </a:stretch>
              </a:blipFill>
            </p:spPr>
            <p:txBody>
              <a:bodyPr/>
              <a:lstStyle/>
              <a:p>
                <a:r>
                  <a:rPr lang="de-DE">
                    <a:noFill/>
                  </a:rPr>
                  <a:t> </a:t>
                </a:r>
              </a:p>
            </p:txBody>
          </p:sp>
        </mc:Fallback>
      </mc:AlternateContent>
      <p:sp>
        <p:nvSpPr>
          <p:cNvPr id="10" name="Textfeld 9">
            <a:extLst>
              <a:ext uri="{FF2B5EF4-FFF2-40B4-BE49-F238E27FC236}">
                <a16:creationId xmlns:a16="http://schemas.microsoft.com/office/drawing/2014/main" id="{464AF43C-7DF6-90C2-2AF4-0AD4017A04D2}"/>
              </a:ext>
            </a:extLst>
          </p:cNvPr>
          <p:cNvSpPr txBox="1"/>
          <p:nvPr/>
        </p:nvSpPr>
        <p:spPr>
          <a:xfrm>
            <a:off x="5898459" y="1017479"/>
            <a:ext cx="571231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i="1" dirty="0"/>
              <a:t>"Bottomless wonders spring from simple rules … </a:t>
            </a:r>
            <a:br>
              <a:rPr lang="en-US" i="1" dirty="0"/>
            </a:br>
            <a:r>
              <a:rPr lang="en-US" i="1" dirty="0"/>
              <a:t>repeated without end“ (Mandelbrot, 1985)</a:t>
            </a:r>
            <a:endParaRPr lang="de-DE" i="1" dirty="0"/>
          </a:p>
        </p:txBody>
      </p:sp>
    </p:spTree>
    <p:extLst>
      <p:ext uri="{BB962C8B-B14F-4D97-AF65-F5344CB8AC3E}">
        <p14:creationId xmlns:p14="http://schemas.microsoft.com/office/powerpoint/2010/main" val="3789304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CE450F2-D2BC-CDC4-3756-AABAD56E0F1A}"/>
              </a:ext>
            </a:extLst>
          </p:cNvPr>
          <p:cNvSpPr>
            <a:spLocks noGrp="1"/>
          </p:cNvSpPr>
          <p:nvPr>
            <p:ph type="title"/>
          </p:nvPr>
        </p:nvSpPr>
        <p:spPr/>
        <p:txBody>
          <a:bodyPr/>
          <a:lstStyle/>
          <a:p>
            <a:r>
              <a:rPr lang="de-DE" dirty="0"/>
              <a:t>Projekt: Fraktale Fusion</a:t>
            </a:r>
          </a:p>
        </p:txBody>
      </p:sp>
      <p:sp>
        <p:nvSpPr>
          <p:cNvPr id="8" name="Textplatzhalter 7">
            <a:extLst>
              <a:ext uri="{FF2B5EF4-FFF2-40B4-BE49-F238E27FC236}">
                <a16:creationId xmlns:a16="http://schemas.microsoft.com/office/drawing/2014/main" id="{97B4E4D1-607B-CE5B-D4E4-2D47A7DA5528}"/>
              </a:ext>
            </a:extLst>
          </p:cNvPr>
          <p:cNvSpPr>
            <a:spLocks noGrp="1"/>
          </p:cNvSpPr>
          <p:nvPr>
            <p:ph type="body" sz="quarter" idx="13"/>
          </p:nvPr>
        </p:nvSpPr>
        <p:spPr/>
        <p:txBody>
          <a:bodyPr/>
          <a:lstStyle/>
          <a:p>
            <a:r>
              <a:rPr lang="de-DE" dirty="0"/>
              <a:t>3. Idee, Konzept, Ziel</a:t>
            </a:r>
          </a:p>
        </p:txBody>
      </p:sp>
      <p:sp>
        <p:nvSpPr>
          <p:cNvPr id="7" name="Textplatzhalter 6">
            <a:extLst>
              <a:ext uri="{FF2B5EF4-FFF2-40B4-BE49-F238E27FC236}">
                <a16:creationId xmlns:a16="http://schemas.microsoft.com/office/drawing/2014/main" id="{0E2F294F-ED29-599D-0157-C5E84A479824}"/>
              </a:ext>
            </a:extLst>
          </p:cNvPr>
          <p:cNvSpPr>
            <a:spLocks noGrp="1"/>
          </p:cNvSpPr>
          <p:nvPr>
            <p:ph type="body" sz="quarter" idx="11"/>
          </p:nvPr>
        </p:nvSpPr>
        <p:spPr>
          <a:xfrm>
            <a:off x="192088" y="1931894"/>
            <a:ext cx="11807825" cy="4348798"/>
          </a:xfrm>
        </p:spPr>
        <p:txBody>
          <a:bodyPr>
            <a:noAutofit/>
          </a:bodyPr>
          <a:lstStyle/>
          <a:p>
            <a:r>
              <a:rPr lang="de-DE" dirty="0"/>
              <a:t>Kunst und Physik als historische Kombination</a:t>
            </a:r>
          </a:p>
          <a:p>
            <a:pPr lvl="1"/>
            <a:r>
              <a:rPr lang="de-DE" dirty="0">
                <a:sym typeface="Wingdings" panose="05000000000000000000" pitchFamily="2" charset="2"/>
              </a:rPr>
              <a:t>Wissenschaftliche Erkenntnisse und Prinzipien sowie die Natur als Inspiration</a:t>
            </a:r>
          </a:p>
          <a:p>
            <a:pPr marL="457200" lvl="1" indent="0">
              <a:buNone/>
            </a:pPr>
            <a:endParaRPr lang="de-DE" dirty="0"/>
          </a:p>
          <a:p>
            <a:r>
              <a:rPr lang="de-DE" dirty="0"/>
              <a:t>Fraktale an der Schnittstelle von Physik und Mathematik</a:t>
            </a:r>
          </a:p>
          <a:p>
            <a:pPr lvl="1"/>
            <a:r>
              <a:rPr lang="de-DE" dirty="0"/>
              <a:t>Abstrakte Konzepte und physikalische Prinzipien visualisieren </a:t>
            </a:r>
            <a:r>
              <a:rPr lang="de-DE" dirty="0">
                <a:sym typeface="Wingdings" panose="05000000000000000000" pitchFamily="2" charset="2"/>
              </a:rPr>
              <a:t> Mandelbrot</a:t>
            </a:r>
            <a:endParaRPr lang="de-DE" dirty="0"/>
          </a:p>
          <a:p>
            <a:pPr lvl="1"/>
            <a:r>
              <a:rPr lang="de-DE" dirty="0"/>
              <a:t>Manipulation der Fraktale durch physikalische Parameter aus Messung mit Sensoren</a:t>
            </a:r>
          </a:p>
          <a:p>
            <a:pPr marL="457200" lvl="1" indent="0">
              <a:buNone/>
            </a:pPr>
            <a:r>
              <a:rPr lang="de-DE" dirty="0">
                <a:sym typeface="Wingdings" panose="05000000000000000000" pitchFamily="2" charset="2"/>
              </a:rPr>
              <a:t> Verbindung abstrakter Konzepte mit „realer“, praktischer Interaktion</a:t>
            </a:r>
            <a:endParaRPr lang="de-DE" dirty="0"/>
          </a:p>
          <a:p>
            <a:pPr marL="457200" lvl="1" indent="0">
              <a:buNone/>
            </a:pPr>
            <a:endParaRPr lang="de-DE" dirty="0"/>
          </a:p>
          <a:p>
            <a:r>
              <a:rPr lang="de-DE" dirty="0"/>
              <a:t>Ziele: </a:t>
            </a:r>
          </a:p>
          <a:p>
            <a:pPr lvl="1"/>
            <a:r>
              <a:rPr lang="de-DE" dirty="0"/>
              <a:t>dynamische und interaktive Kunstinstallation, die auf den Menschen und seine Umwelt reagiert</a:t>
            </a:r>
          </a:p>
          <a:p>
            <a:pPr lvl="1"/>
            <a:r>
              <a:rPr lang="de-DE" dirty="0"/>
              <a:t>Präsentation der Schönheit und Komplexität von Fraktalen</a:t>
            </a:r>
          </a:p>
          <a:p>
            <a:pPr lvl="1"/>
            <a:r>
              <a:rPr lang="de-DE" dirty="0"/>
              <a:t>Fraktale als physikalisch-mathematische Inspiration für Kreativität und künstlerischen Ausdruck</a:t>
            </a:r>
          </a:p>
        </p:txBody>
      </p:sp>
    </p:spTree>
    <p:extLst>
      <p:ext uri="{BB962C8B-B14F-4D97-AF65-F5344CB8AC3E}">
        <p14:creationId xmlns:p14="http://schemas.microsoft.com/office/powerpoint/2010/main" val="102571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C Startfolie">
  <a:themeElements>
    <a:clrScheme name="NAWI">
      <a:dk1>
        <a:srgbClr val="000000"/>
      </a:dk1>
      <a:lt1>
        <a:srgbClr val="FFFFFF"/>
      </a:lt1>
      <a:dk2>
        <a:srgbClr val="7F7F7F"/>
      </a:dk2>
      <a:lt2>
        <a:srgbClr val="FFFFFF"/>
      </a:lt2>
      <a:accent1>
        <a:srgbClr val="005F50"/>
      </a:accent1>
      <a:accent2>
        <a:srgbClr val="6F7070"/>
      </a:accent2>
      <a:accent3>
        <a:srgbClr val="00C6A7"/>
      </a:accent3>
      <a:accent4>
        <a:srgbClr val="F2F2F2"/>
      </a:accent4>
      <a:accent5>
        <a:srgbClr val="E4032D"/>
      </a:accent5>
      <a:accent6>
        <a:srgbClr val="00322A"/>
      </a:accent6>
      <a:hlink>
        <a:srgbClr val="005F50"/>
      </a:hlink>
      <a:folHlink>
        <a:srgbClr val="00AC8F"/>
      </a:folHlink>
    </a:clrScheme>
    <a:fontScheme name="4">
      <a:majorFont>
        <a:latin typeface="Arial"/>
        <a:ea typeface=""/>
        <a:cs typeface="Arial"/>
      </a:majorFont>
      <a:minorFont>
        <a:latin typeface="Arial"/>
        <a:ea typeface=""/>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äsentation1" id="{C92D982C-197E-4BCB-BB19-454F9867FAF9}" vid="{0F91468B-A80C-47EC-8499-33F92BC5C045}"/>
    </a:ext>
  </a:extLst>
</a:theme>
</file>

<file path=ppt/theme/theme2.xml><?xml version="1.0" encoding="utf-8"?>
<a:theme xmlns:a="http://schemas.openxmlformats.org/drawingml/2006/main" name="TUC Folgefolien ">
  <a:themeElements>
    <a:clrScheme name="NAWI">
      <a:dk1>
        <a:srgbClr val="000000"/>
      </a:dk1>
      <a:lt1>
        <a:srgbClr val="FFFFFF"/>
      </a:lt1>
      <a:dk2>
        <a:srgbClr val="7F7F7F"/>
      </a:dk2>
      <a:lt2>
        <a:srgbClr val="FFFFFF"/>
      </a:lt2>
      <a:accent1>
        <a:srgbClr val="005F50"/>
      </a:accent1>
      <a:accent2>
        <a:srgbClr val="6F7070"/>
      </a:accent2>
      <a:accent3>
        <a:srgbClr val="00C6A7"/>
      </a:accent3>
      <a:accent4>
        <a:srgbClr val="F2F2F2"/>
      </a:accent4>
      <a:accent5>
        <a:srgbClr val="E4032D"/>
      </a:accent5>
      <a:accent6>
        <a:srgbClr val="00322A"/>
      </a:accent6>
      <a:hlink>
        <a:srgbClr val="005F50"/>
      </a:hlink>
      <a:folHlink>
        <a:srgbClr val="00AC8F"/>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C92D982C-197E-4BCB-BB19-454F9867FAF9}" vid="{ED8AE46F-5A99-4190-A5D3-693DB4F4D371}"/>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NAWI_KH</Template>
  <TotalTime>238</TotalTime>
  <Words>1729</Words>
  <Application>Microsoft Office PowerPoint</Application>
  <PresentationFormat>Широкоэкранный</PresentationFormat>
  <Paragraphs>300</Paragraphs>
  <Slides>21</Slides>
  <Notes>19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2</vt:i4>
      </vt:variant>
      <vt:variant>
        <vt:lpstr>Заголовки слайдов</vt:lpstr>
      </vt:variant>
      <vt:variant>
        <vt:i4>21</vt:i4>
      </vt:variant>
    </vt:vector>
  </HeadingPairs>
  <TitlesOfParts>
    <vt:vector size="29" baseType="lpstr">
      <vt:lpstr>Arial</vt:lpstr>
      <vt:lpstr>Calibri</vt:lpstr>
      <vt:lpstr>Cambria Math</vt:lpstr>
      <vt:lpstr>Courier New</vt:lpstr>
      <vt:lpstr>Roboto</vt:lpstr>
      <vt:lpstr>Söhne</vt:lpstr>
      <vt:lpstr>TUC Startfolie</vt:lpstr>
      <vt:lpstr>TUC Folgefolien </vt:lpstr>
      <vt:lpstr>Projekt - Physik und Sensorik</vt:lpstr>
      <vt:lpstr>Projekt: Fraktale Fusion</vt:lpstr>
      <vt:lpstr>Projekt: Fraktale Fusion</vt:lpstr>
      <vt:lpstr>Projekt: Fraktale Fusion</vt:lpstr>
      <vt:lpstr>Projekt: Fraktale Fusion</vt:lpstr>
      <vt:lpstr>Projekt: Fraktale Fusion</vt:lpstr>
      <vt:lpstr>Projekt: Fraktale Dimension</vt:lpstr>
      <vt:lpstr>Projekt: Fraktale Fusion</vt:lpstr>
      <vt:lpstr>Projekt: Fraktale Fusion</vt:lpstr>
      <vt:lpstr>Projekt: Fraktale Fusion</vt:lpstr>
      <vt:lpstr>Projekt: Fraktale Fusion</vt:lpstr>
      <vt:lpstr>Projekt: Fraktale Fusion</vt:lpstr>
      <vt:lpstr>Projekt: Fraktale Fusion</vt:lpstr>
      <vt:lpstr>Projekt: Fraktale Fusion</vt:lpstr>
      <vt:lpstr>Projekt: Fraktale Fusion</vt:lpstr>
      <vt:lpstr>Projekt: Fraktale Fusion</vt:lpstr>
      <vt:lpstr>Projekt: Fraktale Fusion</vt:lpstr>
      <vt:lpstr>Projekt: Fraktale Fusion</vt:lpstr>
      <vt:lpstr>Презентация PowerPoint</vt:lpstr>
      <vt:lpstr>Презентация PowerPoint</vt:lpstr>
      <vt:lpstr>Projekt: Fraktale Fusion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Projekt - Physik und Sensorik</dc:title>
  <dc:creator>aubj</dc:creator>
  <cp:lastModifiedBy>Даниил Богомолов</cp:lastModifiedBy>
  <cp:revision>70</cp:revision>
  <dcterms:created xsi:type="dcterms:W3CDTF">2023-02-25T14:27:26Z</dcterms:created>
  <dcterms:modified xsi:type="dcterms:W3CDTF">2023-03-21T09:59:22Z</dcterms:modified>
</cp:coreProperties>
</file>